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310" r:id="rId3"/>
    <p:sldId id="311" r:id="rId4"/>
    <p:sldId id="315" r:id="rId5"/>
    <p:sldId id="293" r:id="rId6"/>
    <p:sldId id="309" r:id="rId7"/>
    <p:sldId id="278" r:id="rId8"/>
    <p:sldId id="295" r:id="rId9"/>
    <p:sldId id="296" r:id="rId10"/>
    <p:sldId id="297" r:id="rId11"/>
    <p:sldId id="299" r:id="rId12"/>
    <p:sldId id="298" r:id="rId13"/>
    <p:sldId id="279" r:id="rId14"/>
    <p:sldId id="260" r:id="rId15"/>
    <p:sldId id="305" r:id="rId16"/>
    <p:sldId id="306" r:id="rId17"/>
    <p:sldId id="317" r:id="rId18"/>
    <p:sldId id="280" r:id="rId19"/>
    <p:sldId id="288" r:id="rId20"/>
    <p:sldId id="302" r:id="rId21"/>
    <p:sldId id="316" r:id="rId22"/>
    <p:sldId id="313" r:id="rId23"/>
    <p:sldId id="312" r:id="rId24"/>
    <p:sldId id="277" r:id="rId25"/>
  </p:sldIdLst>
  <p:sldSz cx="12192000" cy="6858000"/>
  <p:notesSz cx="6797675" cy="9872663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2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A299F-5FA9-481D-9EB1-5686D1763C06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9CD5E-E563-4857-95AA-4D53594E528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34188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49 propostas de alteração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9CD5E-E563-4857-95AA-4D53594E5285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97920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sendo: FCS </a:t>
            </a:r>
            <a:r>
              <a:rPr lang="pt-PT" dirty="0" err="1"/>
              <a:t>RA,t</a:t>
            </a:r>
            <a:r>
              <a:rPr lang="pt-PT" dirty="0"/>
              <a:t> — Transferência orçamental para a região autónoma no ano t; DS — Despesa consolidada da Administração Central, por classificação funcional, referente às funções sociais do Estado na área da saúde, de acordo com a execução orçamental constante da Conta Geral do Estado no ano t -2; DE — Despesa consolidada da Administração Central, por classificação funcional, referente às funções sociais do Estado na área da educação, de acordo com a execução orçamental constante da Conta Geral do Estado no ano t -2; PC,t-2 — População do continente no ano t -2, segundo os últimos dados divulgados pelo INE à data do cálculo; PRA,t-2 — População da região autónoma no ano t -2, segundo os últimos dados divulgados pelo INE à data do cálculo; SI — Ponderador correspondente ao sobrecusto da insularidade e da </a:t>
            </a:r>
            <a:r>
              <a:rPr lang="pt-PT" dirty="0" err="1"/>
              <a:t>ultraperifericidade</a:t>
            </a:r>
            <a:r>
              <a:rPr lang="pt-PT" dirty="0"/>
              <a:t>, para o cumprimento das funções sociais do Estado nas regiões autónomas, nas áreas da saúde e da educação, apurado através da seguinte fórmula: sendo: </a:t>
            </a:r>
            <a:r>
              <a:rPr lang="pt-PT" dirty="0" err="1"/>
              <a:t>Med.RAM</a:t>
            </a:r>
            <a:r>
              <a:rPr lang="pt-PT" dirty="0"/>
              <a:t> — Média da despesa consolidada, por classificação funcional, referente às funções sociais em saúde e educação, registada na Conta da RAM, nos 10 anos anteriores à data de entrada em vigor da presente lei; </a:t>
            </a:r>
            <a:r>
              <a:rPr lang="pt-PT" dirty="0" err="1"/>
              <a:t>Med.RAA</a:t>
            </a:r>
            <a:r>
              <a:rPr lang="pt-PT" dirty="0"/>
              <a:t> — Média da despesa consolidada, por classificação funcional, referente às funções sociais em saúde e educação, registada na Conta da RAA, nos 10 anos anteriores à data de entrada em vigor da presente lei; Med.PT = Média da despesa consolidada, por classificação funcional, referente às funções sociais em saúde e educação, registada na Conta Geral do Estado, nos 10 anos anteriores à data de entrada em vigor da presente lei; ∑PRA, t-2 = soma da população das regiões autónomas no ano t -2, segundo os últimos dados divulgados pelo INE à data do cálculo. 4 — As transferências do Orçamento do Estado referentes ao Fundo de Coesão Social, apuradas nos termos do número anterior, processam -se de acordo com o n.º 7 do artigo 48.º 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9CD5E-E563-4857-95AA-4D53594E5285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62108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933BD7-AA8C-49AF-880D-890027CD3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3B00050-18B2-4B78-AA7C-3DC1367B65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955FB23-45C2-42E1-8AB5-9CFBDE891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0F558AFD-1EDC-4742-AEC7-852CDB9C4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F11CC5F-43E1-4484-A5BB-1DF2567C3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2868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108FB7-97EC-48C7-AE18-71A8B1262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68F74238-FBED-42C0-B7CA-FC75855469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EDD6746-21AC-40D2-BEE8-592486B54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4A1E280-DB08-47DD-A9F7-8E662085A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68B067D-C736-4A42-8D88-16E528CA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29093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6FD1431-5A9E-44A0-8217-285C87416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69EF5149-E68B-4D67-8DB1-601BA18D4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1E746B0-2D46-495B-B4FA-151871128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AAA588E-F069-45EE-834D-7139B6A3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3296FA9E-1BF0-4844-9290-B81143A45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91947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E3F7E5-25DA-4EA8-A000-B075577B9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1A3A1A6-3B46-46F7-81DB-1C6F41F73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76639BB8-37FD-4698-BCDE-F83DA1A02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61D54B46-2812-4F0B-A427-0AB2FE2AA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6208194-B6E6-47A8-BC9F-02BEB5B23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06332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1D4170-4D0B-4FB8-9AC3-53DFE4E8B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873FC9FB-FA69-45DD-9C0D-931DE146A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EF824ADB-BF4B-4D2E-B418-9FA3BFD0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76C8883-BB73-4037-A09C-236B4E58D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5365980-1073-4C22-AF86-19545071C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31395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39A075-D7B9-4178-AAF1-D28CBEC6B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50B23BF7-A863-4481-8ADF-36046E7C23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F06F6FF-AF82-4E18-9404-982B371C7E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91607870-9CAD-4203-91F3-C4EA3E504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50EFB13-0116-406B-8120-37ECE46A6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9A397C1-FA20-4637-B2D1-3147E851A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87854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EDC9EE-4B86-4D1E-9D00-76C262A96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392F0A77-66F2-4E67-B1B6-0B5CE7152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8744127E-E78D-463B-B0F6-0FE69DE9C6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2F5A3F0F-AA27-4D43-B7BC-43FC0506E4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18D388F9-E35C-4937-97AA-45C9C7CDE9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6293007E-2B55-4B0B-87A2-22A7A737F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C1947436-43DD-485D-8CAC-1EEA0FE18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9670BF56-47A7-4867-8C10-377C140C8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6410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5F6EC0-CEA1-4022-B79A-E8D076A97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DAD6665C-B7A6-4F87-ABA1-FEF334F93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20A57A7-0E4E-415A-BBBC-B361194FE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28C979C5-52D0-40BA-A5FF-D3216366C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1173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9484524A-D860-4D0E-B941-28593A790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CF3A09E7-5CAB-426B-ABF5-1F6165B85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2B7C8CA6-F0B1-4532-834F-5CC385B7F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94417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3B3B09-0F1B-4204-98C3-9874D4D45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C2B7CA97-0AC6-46A3-93C1-08565A5411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03EE6871-6B46-4FAF-8BF3-54E4F0B52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40808DA-43F9-45BD-AD7C-1040D51B1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6972DE33-0A50-40C4-865A-CB1567270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9299510C-27BA-413C-BFF2-01A098248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0425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20B1C0-440A-4DA1-83A9-6E0C6D372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B3CA1B88-73DF-48B8-A1C0-D9EB88CB06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234D7424-DD08-40F8-8E88-2C4B200612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57743CBB-E7C3-4508-B077-8A6C09A8A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80E449C3-1ECC-4802-A934-22A535727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A68036EE-C45D-469F-9EEF-CE4DCFD83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8833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3A5C9ADE-7C4B-41F0-905D-474943D09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5753D58-B63E-40E8-A6FB-BD926B813C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69D8F180-DC54-4337-9EC0-8166D1E6F9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B0AAF-2015-4B87-AFAD-F9B647C16B9C}" type="datetimeFigureOut">
              <a:rPr lang="pt-PT" smtClean="0"/>
              <a:t>19/02/2022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C8EF764-5CDD-4246-AA8E-6F89DBAABE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9D04E36-3B9D-4AC9-9860-DE35D335E4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C1801-5C44-4F55-9585-4BAFD754F3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31915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4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6971762-D3BB-4160-A83E-778B7C29B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341" y="5355741"/>
            <a:ext cx="1965250" cy="961871"/>
          </a:xfrm>
          <a:prstGeom prst="rect">
            <a:avLst/>
          </a:prstGeom>
        </p:spPr>
      </p:pic>
      <p:sp>
        <p:nvSpPr>
          <p:cNvPr id="5" name="Título 6">
            <a:extLst>
              <a:ext uri="{FF2B5EF4-FFF2-40B4-BE49-F238E27FC236}">
                <a16:creationId xmlns:a16="http://schemas.microsoft.com/office/drawing/2014/main" id="{9A52284B-F57C-497C-B971-D880AD145DD0}"/>
              </a:ext>
            </a:extLst>
          </p:cNvPr>
          <p:cNvSpPr txBox="1">
            <a:spLocks/>
          </p:cNvSpPr>
          <p:nvPr/>
        </p:nvSpPr>
        <p:spPr>
          <a:xfrm>
            <a:off x="321409" y="5181368"/>
            <a:ext cx="9435869" cy="8223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Proposta de Revisão</a:t>
            </a:r>
            <a:br>
              <a:rPr lang="pt-P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das Finanças das Regiões Autónomas</a:t>
            </a:r>
          </a:p>
        </p:txBody>
      </p:sp>
      <p:pic>
        <p:nvPicPr>
          <p:cNvPr id="23554" name="Picture 2" descr="Nenhuma descrição de foto disponível.">
            <a:extLst>
              <a:ext uri="{FF2B5EF4-FFF2-40B4-BE49-F238E27FC236}">
                <a16:creationId xmlns:a16="http://schemas.microsoft.com/office/drawing/2014/main" id="{3B2E1A90-9578-4452-827F-0BC01B6E68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" t="42910" r="585"/>
          <a:stretch/>
        </p:blipFill>
        <p:spPr bwMode="auto">
          <a:xfrm>
            <a:off x="-1" y="0"/>
            <a:ext cx="12192001" cy="469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Posição do Texto 8">
            <a:extLst>
              <a:ext uri="{FF2B5EF4-FFF2-40B4-BE49-F238E27FC236}">
                <a16:creationId xmlns:a16="http://schemas.microsoft.com/office/drawing/2014/main" id="{6977DA5C-03B8-46A4-A3E3-90273E1BA987}"/>
              </a:ext>
            </a:extLst>
          </p:cNvPr>
          <p:cNvSpPr txBox="1">
            <a:spLocks/>
          </p:cNvSpPr>
          <p:nvPr/>
        </p:nvSpPr>
        <p:spPr bwMode="auto">
          <a:xfrm>
            <a:off x="321409" y="6328109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</p:spTree>
    <p:extLst>
      <p:ext uri="{BB962C8B-B14F-4D97-AF65-F5344CB8AC3E}">
        <p14:creationId xmlns:p14="http://schemas.microsoft.com/office/powerpoint/2010/main" val="2666759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FEA222CD-F234-4A59-9156-DF76C30F72F8}"/>
              </a:ext>
            </a:extLst>
          </p:cNvPr>
          <p:cNvSpPr txBox="1"/>
          <p:nvPr/>
        </p:nvSpPr>
        <p:spPr>
          <a:xfrm>
            <a:off x="288798" y="2173557"/>
            <a:ext cx="4943481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1 - </a:t>
            </a:r>
            <a:r>
              <a:rPr lang="pt-PT" sz="14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princípio da solidariedade nacional é recíproco e abrange o todo nacional 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cada uma das suas parcelas, devendo assegurar um nível adequado de serviços públicos e de atividades privadas, sem sacrifícios desigualitários.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–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–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4 - A solidariedade nacional para com as regiões autónomas traduz-se nas transferências do Orçamento do Estado previstas nos artigos 48.º e 49.º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–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–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7 - A solidariedade regional para com o Estado traduz-se numa </a:t>
            </a:r>
            <a:r>
              <a:rPr lang="pt-PT" sz="14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vinculação das regiões autónomas à prossecução dos objetivos orçamentais definidos no quadro da lei de enquadramento orçamental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aprovada pela Lei n.º 91/2001, de 20 de agosto.</a:t>
            </a:r>
          </a:p>
          <a:p>
            <a:pPr algn="just"/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ítulo 6">
            <a:extLst>
              <a:ext uri="{FF2B5EF4-FFF2-40B4-BE49-F238E27FC236}">
                <a16:creationId xmlns:a16="http://schemas.microsoft.com/office/drawing/2014/main" id="{FF0D11E9-0A02-4C5D-B64F-7330BCBBA1FF}"/>
              </a:ext>
            </a:extLst>
          </p:cNvPr>
          <p:cNvSpPr txBox="1">
            <a:spLocks/>
          </p:cNvSpPr>
          <p:nvPr/>
        </p:nvSpPr>
        <p:spPr>
          <a:xfrm>
            <a:off x="0" y="76619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 defTabSz="914126">
              <a:buAutoNum type="arabicPeriod"/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Relacionamento entre o Estado e as Regiões Autónomas</a:t>
            </a:r>
          </a:p>
          <a:p>
            <a:pPr defTabSz="914126">
              <a:defRPr/>
            </a:pPr>
            <a:r>
              <a:rPr lang="pt-PT" sz="1400" b="1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pt-PT" sz="1800" b="1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Princípios</a:t>
            </a:r>
          </a:p>
          <a:p>
            <a:pPr algn="l" defTabSz="914126">
              <a:defRPr/>
            </a:pPr>
            <a:endParaRPr lang="pt-PT" sz="1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D928E6A3-F547-479E-901C-1761E06A0995}"/>
              </a:ext>
            </a:extLst>
          </p:cNvPr>
          <p:cNvSpPr/>
          <p:nvPr/>
        </p:nvSpPr>
        <p:spPr>
          <a:xfrm>
            <a:off x="7213782" y="2214662"/>
            <a:ext cx="468942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—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Cabe ao Estado promover a eliminação das desigualdades resultantes da situação de insularidade e de </a:t>
            </a:r>
            <a:r>
              <a:rPr lang="pt-PT" sz="1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ultraperifericidade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a realização da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convergência económica 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 regiões autónomas com o restante território nacional e com a União Europeia.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— A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coesão e a solidariedade nacional para com as regiões autónomas concretizam -se, para além do mais, nos termos previstos nos artigos 48.º a 52.º -A da presente lei.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—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— O apoio extraordinário a atribuir pelo Estado nos termos dos números anteriores, não poderá, em momento algum,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afetar ou implicar uma redução de outros direitos decorrentes da presente lei.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— (…)</a:t>
            </a:r>
          </a:p>
          <a:p>
            <a:pPr algn="just"/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eta: Divisa 13">
            <a:extLst>
              <a:ext uri="{FF2B5EF4-FFF2-40B4-BE49-F238E27FC236}">
                <a16:creationId xmlns:a16="http://schemas.microsoft.com/office/drawing/2014/main" id="{DB31C4DC-57FC-4BD6-B112-9068CEE62AA2}"/>
              </a:ext>
            </a:extLst>
          </p:cNvPr>
          <p:cNvSpPr/>
          <p:nvPr/>
        </p:nvSpPr>
        <p:spPr>
          <a:xfrm>
            <a:off x="5717704" y="3160241"/>
            <a:ext cx="1010653" cy="1588169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5" name="Marcador de Posição do Texto 8">
            <a:extLst>
              <a:ext uri="{FF2B5EF4-FFF2-40B4-BE49-F238E27FC236}">
                <a16:creationId xmlns:a16="http://schemas.microsoft.com/office/drawing/2014/main" id="{7A8A1836-D4C6-4563-8462-4B992C8BC6E1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2A953049-D356-4222-98A2-FFDDFF2206D9}"/>
              </a:ext>
            </a:extLst>
          </p:cNvPr>
          <p:cNvSpPr/>
          <p:nvPr/>
        </p:nvSpPr>
        <p:spPr>
          <a:xfrm>
            <a:off x="1557350" y="1860676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LFRA, Lei Orgânica n.º 2/2013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5B17B02A-A568-4E1B-9C6E-4173B02EE812}"/>
              </a:ext>
            </a:extLst>
          </p:cNvPr>
          <p:cNvSpPr/>
          <p:nvPr/>
        </p:nvSpPr>
        <p:spPr>
          <a:xfrm>
            <a:off x="6246112" y="1942336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EE17538-45AB-46A4-93C2-8917B302EE2D}"/>
              </a:ext>
            </a:extLst>
          </p:cNvPr>
          <p:cNvSpPr/>
          <p:nvPr/>
        </p:nvSpPr>
        <p:spPr>
          <a:xfrm>
            <a:off x="3820137" y="969552"/>
            <a:ext cx="44704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8º</a:t>
            </a:r>
          </a:p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 da solidariedade nacional</a:t>
            </a:r>
          </a:p>
        </p:txBody>
      </p:sp>
    </p:spTree>
    <p:extLst>
      <p:ext uri="{BB962C8B-B14F-4D97-AF65-F5344CB8AC3E}">
        <p14:creationId xmlns:p14="http://schemas.microsoft.com/office/powerpoint/2010/main" val="3793892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FEA222CD-F234-4A59-9156-DF76C30F72F8}"/>
              </a:ext>
            </a:extLst>
          </p:cNvPr>
          <p:cNvSpPr txBox="1"/>
          <p:nvPr/>
        </p:nvSpPr>
        <p:spPr>
          <a:xfrm>
            <a:off x="5840153" y="2749023"/>
            <a:ext cx="55843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Estado assegura um </a:t>
            </a:r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tratamento imparcial, justo e equilibrado entre as regiões autónomas, </a:t>
            </a: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tendo sempre em consideração</a:t>
            </a:r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respetivas características intrínsecas, necessidades, especificidades e exigências </a:t>
            </a: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termos de desenvolvimento económico e social</a:t>
            </a:r>
          </a:p>
          <a:p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ítulo 6">
            <a:extLst>
              <a:ext uri="{FF2B5EF4-FFF2-40B4-BE49-F238E27FC236}">
                <a16:creationId xmlns:a16="http://schemas.microsoft.com/office/drawing/2014/main" id="{477AF300-653C-4A05-9BE1-65AD4A0E2962}"/>
              </a:ext>
            </a:extLst>
          </p:cNvPr>
          <p:cNvSpPr txBox="1">
            <a:spLocks/>
          </p:cNvSpPr>
          <p:nvPr/>
        </p:nvSpPr>
        <p:spPr>
          <a:xfrm>
            <a:off x="0" y="76619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 defTabSz="914126">
              <a:buAutoNum type="arabicPeriod"/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Relacionamento entre o Estado e as Regiões Autónomas</a:t>
            </a:r>
          </a:p>
          <a:p>
            <a:pPr defTabSz="914126">
              <a:defRPr/>
            </a:pPr>
            <a:r>
              <a:rPr lang="pt-PT" sz="1400" b="1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pt-PT" sz="1800" b="1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Princípios</a:t>
            </a:r>
          </a:p>
          <a:p>
            <a:pPr algn="l" defTabSz="914126">
              <a:defRPr/>
            </a:pPr>
            <a:endParaRPr lang="pt-PT" sz="1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Marcador de Posição do Texto 8">
            <a:extLst>
              <a:ext uri="{FF2B5EF4-FFF2-40B4-BE49-F238E27FC236}">
                <a16:creationId xmlns:a16="http://schemas.microsoft.com/office/drawing/2014/main" id="{09D384A9-4F92-467E-9093-68052AEF420F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1B023910-49BD-4127-BF92-9F788CE1BA5C}"/>
              </a:ext>
            </a:extLst>
          </p:cNvPr>
          <p:cNvSpPr/>
          <p:nvPr/>
        </p:nvSpPr>
        <p:spPr>
          <a:xfrm>
            <a:off x="5055548" y="2456845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29DBD6A9-2783-4A9A-9E74-93F1B21542D1}"/>
              </a:ext>
            </a:extLst>
          </p:cNvPr>
          <p:cNvSpPr/>
          <p:nvPr/>
        </p:nvSpPr>
        <p:spPr>
          <a:xfrm>
            <a:off x="6096000" y="1601984"/>
            <a:ext cx="44704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8.º -A</a:t>
            </a:r>
          </a:p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 da equidade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4222AFC-28FE-4B5E-B5E3-0BA8CCC41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3401" y="1313702"/>
            <a:ext cx="4288008" cy="483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04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FEA222CD-F234-4A59-9156-DF76C30F72F8}"/>
              </a:ext>
            </a:extLst>
          </p:cNvPr>
          <p:cNvSpPr txBox="1"/>
          <p:nvPr/>
        </p:nvSpPr>
        <p:spPr>
          <a:xfrm>
            <a:off x="270318" y="2535360"/>
            <a:ext cx="317538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9.º</a:t>
            </a:r>
          </a:p>
          <a:p>
            <a:pPr algn="ctr"/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 da continuidade territorial</a:t>
            </a:r>
          </a:p>
          <a:p>
            <a:pPr algn="ctr"/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princípio da continuidade territorial assenta na necessidade de corrigir as desigualdades estruturais, originadas pelo afastamento e pela insularidade, e visa a plena consagração dos direitos de cidadania das populações insulares, vinculando, designadamente, o Estado ao seu cumprimento, de acordo com as suas obrigações constitucionais.</a:t>
            </a:r>
          </a:p>
          <a:p>
            <a:pPr algn="just"/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eta: Divisa 9">
            <a:extLst>
              <a:ext uri="{FF2B5EF4-FFF2-40B4-BE49-F238E27FC236}">
                <a16:creationId xmlns:a16="http://schemas.microsoft.com/office/drawing/2014/main" id="{F50E7B85-7BAC-449D-ADA7-FE2F93F3DBD9}"/>
              </a:ext>
            </a:extLst>
          </p:cNvPr>
          <p:cNvSpPr/>
          <p:nvPr/>
        </p:nvSpPr>
        <p:spPr>
          <a:xfrm>
            <a:off x="3596244" y="3094264"/>
            <a:ext cx="1010653" cy="1588169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383EAEE-253F-4D79-9156-ECC421F77FE8}"/>
              </a:ext>
            </a:extLst>
          </p:cNvPr>
          <p:cNvSpPr txBox="1"/>
          <p:nvPr/>
        </p:nvSpPr>
        <p:spPr>
          <a:xfrm>
            <a:off x="4768088" y="1107034"/>
            <a:ext cx="715359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9.º</a:t>
            </a:r>
          </a:p>
          <a:p>
            <a:pPr algn="ctr"/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 da continuidade territorial</a:t>
            </a:r>
          </a:p>
          <a:p>
            <a:pPr algn="ctr"/>
            <a:endParaRPr lang="pt-PT" sz="1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— (…)</a:t>
            </a:r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— Constitui tarefa fundamental do Estado promover o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desenvolvimento harmonioso de todo o território nacional, tendo em conta a situação económica e social estrutural dos Açores e da Madeira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agravada pelo grande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afastamento do continente europeu 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pela insularidade, pela pequena dimensão, relevo e clima difíceis, bem como, pela sua dependência económica em relação a um pequeno número de produtos, fatores estes que, pela sua persistência e conjugação, prejudicam gravemente o seu desenvolvimento.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— O Estado deve adotar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medidas específicas destinadas a mitigar as dificuldades estruturais i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ntransponíveis a que se referem os números anteriores com incidência, designadamente, sobre a política financeira e a política fiscal.</a:t>
            </a:r>
          </a:p>
          <a:p>
            <a:pPr algn="just"/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52.º -A</a:t>
            </a:r>
          </a:p>
          <a:p>
            <a:pPr algn="ctr"/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Continuidade territorial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—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— A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obrigação do Estado 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prevista no número anterior, deverá, também,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garantir a correção das desigualdades derivadas da insularidade de cada uma das ilhas das regiões autónomas em relação ao restante território continental.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— O Estado garante o cumprimento das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obrigações de serviço público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às regiões autónomas, nomeadamente no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transporte aéreo e marítimo de passageiros e mercadorias, no abastecimento público, nas comunicações, no acesso à cultura e nos encargos decorrentes da prática desportiva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suportando os sobrecustos daí decorrentes.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— (…)</a:t>
            </a:r>
          </a:p>
        </p:txBody>
      </p:sp>
      <p:sp>
        <p:nvSpPr>
          <p:cNvPr id="9" name="Título 6">
            <a:extLst>
              <a:ext uri="{FF2B5EF4-FFF2-40B4-BE49-F238E27FC236}">
                <a16:creationId xmlns:a16="http://schemas.microsoft.com/office/drawing/2014/main" id="{C210C649-CD0F-4570-8E19-2F4F364CF297}"/>
              </a:ext>
            </a:extLst>
          </p:cNvPr>
          <p:cNvSpPr txBox="1">
            <a:spLocks/>
          </p:cNvSpPr>
          <p:nvPr/>
        </p:nvSpPr>
        <p:spPr>
          <a:xfrm>
            <a:off x="0" y="76619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 defTabSz="914126">
              <a:buAutoNum type="arabicPeriod"/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Relacionamento entre o Estado e as Regiões Autónomas</a:t>
            </a:r>
          </a:p>
          <a:p>
            <a:pPr defTabSz="914126">
              <a:defRPr/>
            </a:pPr>
            <a:r>
              <a:rPr lang="pt-PT" sz="1400" b="1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pt-PT" sz="1800" b="1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Princípios</a:t>
            </a:r>
          </a:p>
          <a:p>
            <a:pPr algn="l" defTabSz="914126">
              <a:defRPr/>
            </a:pPr>
            <a:endParaRPr lang="pt-PT" sz="1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Marcador de Posição do Texto 8">
            <a:extLst>
              <a:ext uri="{FF2B5EF4-FFF2-40B4-BE49-F238E27FC236}">
                <a16:creationId xmlns:a16="http://schemas.microsoft.com/office/drawing/2014/main" id="{0E5BEA1C-909F-4989-8CB6-399E78F298D0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6F6C18D0-1F68-42AF-AF35-DA2BEFC74B7B}"/>
              </a:ext>
            </a:extLst>
          </p:cNvPr>
          <p:cNvSpPr/>
          <p:nvPr/>
        </p:nvSpPr>
        <p:spPr>
          <a:xfrm>
            <a:off x="789190" y="1487554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LFRA, Lei Orgânica n.º 2/2013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A0A19B9F-A1D6-41CC-A38F-61C023B4ED9E}"/>
              </a:ext>
            </a:extLst>
          </p:cNvPr>
          <p:cNvSpPr/>
          <p:nvPr/>
        </p:nvSpPr>
        <p:spPr>
          <a:xfrm>
            <a:off x="5032506" y="891861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</p:spTree>
    <p:extLst>
      <p:ext uri="{BB962C8B-B14F-4D97-AF65-F5344CB8AC3E}">
        <p14:creationId xmlns:p14="http://schemas.microsoft.com/office/powerpoint/2010/main" val="1670161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0" y="5050045"/>
            <a:ext cx="12192001" cy="180795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287" y="5481910"/>
            <a:ext cx="1978941" cy="968572"/>
          </a:xfrm>
          <a:prstGeom prst="rect">
            <a:avLst/>
          </a:prstGeom>
        </p:spPr>
      </p:pic>
      <p:sp>
        <p:nvSpPr>
          <p:cNvPr id="8" name="Título 6">
            <a:extLst>
              <a:ext uri="{FF2B5EF4-FFF2-40B4-BE49-F238E27FC236}">
                <a16:creationId xmlns:a16="http://schemas.microsoft.com/office/drawing/2014/main" id="{7EFB6F07-C3DE-49AC-84AB-2EE8757A9459}"/>
              </a:ext>
            </a:extLst>
          </p:cNvPr>
          <p:cNvSpPr txBox="1">
            <a:spLocks/>
          </p:cNvSpPr>
          <p:nvPr/>
        </p:nvSpPr>
        <p:spPr>
          <a:xfrm>
            <a:off x="51136" y="5214801"/>
            <a:ext cx="1011078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32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Estabilidade financeira da Regiões Autónomas</a:t>
            </a:r>
          </a:p>
        </p:txBody>
      </p:sp>
      <p:sp>
        <p:nvSpPr>
          <p:cNvPr id="9" name="Marcador de Posição do Texto 8">
            <a:extLst>
              <a:ext uri="{FF2B5EF4-FFF2-40B4-BE49-F238E27FC236}">
                <a16:creationId xmlns:a16="http://schemas.microsoft.com/office/drawing/2014/main" id="{77A5778D-6CFA-4EF8-ADF7-DC64450E877A}"/>
              </a:ext>
            </a:extLst>
          </p:cNvPr>
          <p:cNvSpPr txBox="1">
            <a:spLocks/>
          </p:cNvSpPr>
          <p:nvPr/>
        </p:nvSpPr>
        <p:spPr bwMode="auto">
          <a:xfrm>
            <a:off x="0" y="6542114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pic>
        <p:nvPicPr>
          <p:cNvPr id="2050" name="Picture 2" descr="Orçamento do Estado 2022 - Site Oficial">
            <a:extLst>
              <a:ext uri="{FF2B5EF4-FFF2-40B4-BE49-F238E27FC236}">
                <a16:creationId xmlns:a16="http://schemas.microsoft.com/office/drawing/2014/main" id="{799D899A-79A8-4CE0-82DB-7E1378936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9287" y="2417965"/>
            <a:ext cx="2052718" cy="791016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Orçamento do Estado 2021 - OE 2021">
            <a:extLst>
              <a:ext uri="{FF2B5EF4-FFF2-40B4-BE49-F238E27FC236}">
                <a16:creationId xmlns:a16="http://schemas.microsoft.com/office/drawing/2014/main" id="{0D033643-3D4B-419A-AC7E-98147A030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736" y="2405977"/>
            <a:ext cx="2512775" cy="803004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roposta de Lei do Orçamento do Estado para 2020 - BTOC Consulting -  Improving Business Worldwide">
            <a:extLst>
              <a:ext uri="{FF2B5EF4-FFF2-40B4-BE49-F238E27FC236}">
                <a16:creationId xmlns:a16="http://schemas.microsoft.com/office/drawing/2014/main" id="{E551EC3A-13E9-4CFF-915C-F93F688C71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7" r="13574"/>
          <a:stretch/>
        </p:blipFill>
        <p:spPr bwMode="auto">
          <a:xfrm>
            <a:off x="5486363" y="2265615"/>
            <a:ext cx="1402709" cy="1114833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Orçamento do Estado 2019 Portugal - Informação Oficial">
            <a:extLst>
              <a:ext uri="{FF2B5EF4-FFF2-40B4-BE49-F238E27FC236}">
                <a16:creationId xmlns:a16="http://schemas.microsoft.com/office/drawing/2014/main" id="{B2509CB7-134D-4CD7-BF99-1191968F93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7" r="7834"/>
          <a:stretch/>
        </p:blipFill>
        <p:spPr bwMode="auto">
          <a:xfrm>
            <a:off x="3322496" y="2265616"/>
            <a:ext cx="1862064" cy="1112226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Orçamento do Estado 2018 - Informação oficial #OE2018">
            <a:extLst>
              <a:ext uri="{FF2B5EF4-FFF2-40B4-BE49-F238E27FC236}">
                <a16:creationId xmlns:a16="http://schemas.microsoft.com/office/drawing/2014/main" id="{FF2CA307-5C53-4662-ADC3-1DA42AE6C6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8" r="19161"/>
          <a:stretch/>
        </p:blipFill>
        <p:spPr bwMode="auto">
          <a:xfrm>
            <a:off x="1776293" y="2265615"/>
            <a:ext cx="1290279" cy="110770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Orçamento do Estado 2017 #OE 2017">
            <a:extLst>
              <a:ext uri="{FF2B5EF4-FFF2-40B4-BE49-F238E27FC236}">
                <a16:creationId xmlns:a16="http://schemas.microsoft.com/office/drawing/2014/main" id="{50D55FD9-B133-44C2-9D7E-F40C52E2DE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59"/>
          <a:stretch/>
        </p:blipFill>
        <p:spPr bwMode="auto">
          <a:xfrm>
            <a:off x="139026" y="2265616"/>
            <a:ext cx="1290279" cy="110770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296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6" name="Título 6">
            <a:extLst>
              <a:ext uri="{FF2B5EF4-FFF2-40B4-BE49-F238E27FC236}">
                <a16:creationId xmlns:a16="http://schemas.microsoft.com/office/drawing/2014/main" id="{FA571DDE-EF7F-47FF-ADB4-3BDE1B9C7847}"/>
              </a:ext>
            </a:extLst>
          </p:cNvPr>
          <p:cNvSpPr txBox="1">
            <a:spLocks/>
          </p:cNvSpPr>
          <p:nvPr/>
        </p:nvSpPr>
        <p:spPr>
          <a:xfrm>
            <a:off x="0" y="-210822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Estabilidade financeira das Regiões Autónomas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E20CA10-C221-4AA2-ABB2-A21C86CF9B8C}"/>
              </a:ext>
            </a:extLst>
          </p:cNvPr>
          <p:cNvSpPr txBox="1"/>
          <p:nvPr/>
        </p:nvSpPr>
        <p:spPr>
          <a:xfrm>
            <a:off x="418445" y="2256303"/>
            <a:ext cx="44975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– (…)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– (…)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– (…)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4 - (…)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5 - No ano da entrada em vigor da presente lei, o montante de verbas a inscrever no Orçamento do Estado para o ano t é igual a (euro) </a:t>
            </a: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352 500 000</a:t>
            </a:r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– (…)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– (…)</a:t>
            </a:r>
          </a:p>
          <a:p>
            <a:pPr algn="just"/>
            <a:endParaRPr lang="pt-PT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0C62C9A-EEEF-4A94-B88D-CEDA5EF54C7C}"/>
              </a:ext>
            </a:extLst>
          </p:cNvPr>
          <p:cNvSpPr txBox="1"/>
          <p:nvPr/>
        </p:nvSpPr>
        <p:spPr>
          <a:xfrm>
            <a:off x="6616780" y="2256303"/>
            <a:ext cx="544039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– (…)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– (…)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– (…)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— (…)</a:t>
            </a:r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— Se a taxa de variação resultante da aplicação dos números anteriores </a:t>
            </a:r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negativa</a:t>
            </a:r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para o ano t, </a:t>
            </a:r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mantém -se o valor global transferido no ano t -1.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— No ano da entrada em vigor da presente lei, o montante de verbas a inscrever no Orçamento do Estado para o ano t é igual a € </a:t>
            </a:r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425 000 000.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— (Anterior n.º 6.)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— (Anterior n.º 7.)</a:t>
            </a:r>
          </a:p>
          <a:p>
            <a:pPr algn="just"/>
            <a:endParaRPr lang="pt-PT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eta: Divisa 12">
            <a:extLst>
              <a:ext uri="{FF2B5EF4-FFF2-40B4-BE49-F238E27FC236}">
                <a16:creationId xmlns:a16="http://schemas.microsoft.com/office/drawing/2014/main" id="{7197FF33-870E-46EA-918B-EE71E94A8C38}"/>
              </a:ext>
            </a:extLst>
          </p:cNvPr>
          <p:cNvSpPr/>
          <p:nvPr/>
        </p:nvSpPr>
        <p:spPr>
          <a:xfrm>
            <a:off x="5209913" y="3092204"/>
            <a:ext cx="1010653" cy="1588169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4" name="Marcador de Posição do Texto 8">
            <a:extLst>
              <a:ext uri="{FF2B5EF4-FFF2-40B4-BE49-F238E27FC236}">
                <a16:creationId xmlns:a16="http://schemas.microsoft.com/office/drawing/2014/main" id="{A1B9DBCC-930E-4A70-A7BB-39337B549169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51C92BA5-DA7C-4361-B747-D57BCFE37BD7}"/>
              </a:ext>
            </a:extLst>
          </p:cNvPr>
          <p:cNvSpPr/>
          <p:nvPr/>
        </p:nvSpPr>
        <p:spPr>
          <a:xfrm>
            <a:off x="1506453" y="1888258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LFRA, Lei Orgânica n.º 2/2013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636F3A97-1F9B-490F-B3B7-D76500ABBC1E}"/>
              </a:ext>
            </a:extLst>
          </p:cNvPr>
          <p:cNvSpPr/>
          <p:nvPr/>
        </p:nvSpPr>
        <p:spPr>
          <a:xfrm>
            <a:off x="6024596" y="1969160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FA9504D3-61F0-46E1-89B6-A4DC344879F1}"/>
              </a:ext>
            </a:extLst>
          </p:cNvPr>
          <p:cNvSpPr/>
          <p:nvPr/>
        </p:nvSpPr>
        <p:spPr>
          <a:xfrm>
            <a:off x="2667240" y="105488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48.º</a:t>
            </a:r>
          </a:p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Transferências orçamentais</a:t>
            </a:r>
          </a:p>
        </p:txBody>
      </p:sp>
    </p:spTree>
    <p:extLst>
      <p:ext uri="{BB962C8B-B14F-4D97-AF65-F5344CB8AC3E}">
        <p14:creationId xmlns:p14="http://schemas.microsoft.com/office/powerpoint/2010/main" val="30580088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2E20CA10-C221-4AA2-ABB2-A21C86CF9B8C}"/>
              </a:ext>
            </a:extLst>
          </p:cNvPr>
          <p:cNvSpPr txBox="1"/>
          <p:nvPr/>
        </p:nvSpPr>
        <p:spPr>
          <a:xfrm>
            <a:off x="537400" y="1686635"/>
            <a:ext cx="62667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48.º -A</a:t>
            </a:r>
          </a:p>
          <a:p>
            <a:pPr algn="ctr"/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Fundo de Coesão Social para as regiões ultraperiféricas</a:t>
            </a:r>
          </a:p>
          <a:p>
            <a:pPr algn="just"/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— O Fundo de Coesão Social visa compensar as regiões autónomas pelos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sobrecustos das desigualdades derivadas da insularidade e </a:t>
            </a:r>
            <a:r>
              <a:rPr lang="pt-PT" sz="14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ultraperificidade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nas áreas da saúde e da educação,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tendo em consideração o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estabelecido nos artigos 64.º e 74.º da Constituição 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o preceituado na alínea j) do n.º 1 do artigo 227.º e do n.º 1 do artigo 229.º da Constituição.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— O Fundo de Coesão Social destina-se a apoiar despesas constantes dos orçamentos das regiões autónomas dispondo, em cada ano, de verbas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transferir do Orçamento do Estado para os Orçamentos Regionais para financiamento de despesas nas áreas da saúde e educação.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— As verbas a transferir para cada região autónoma, a que se refere o número anterior, são apuradas de acordo com a seguinte fórmula:</a:t>
            </a:r>
          </a:p>
          <a:p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D57BE11C-1EFC-41B1-A6BC-7D6E13C223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13777" b="34450"/>
          <a:stretch/>
        </p:blipFill>
        <p:spPr>
          <a:xfrm>
            <a:off x="1588062" y="5146075"/>
            <a:ext cx="4507938" cy="517471"/>
          </a:xfrm>
          <a:prstGeom prst="rect">
            <a:avLst/>
          </a:prstGeom>
        </p:spPr>
      </p:pic>
      <p:sp>
        <p:nvSpPr>
          <p:cNvPr id="11" name="Marcador de Posição do Texto 8">
            <a:extLst>
              <a:ext uri="{FF2B5EF4-FFF2-40B4-BE49-F238E27FC236}">
                <a16:creationId xmlns:a16="http://schemas.microsoft.com/office/drawing/2014/main" id="{C8FA29F4-416C-4A51-9DB7-DC21F7A8F10B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3" name="Título 6">
            <a:extLst>
              <a:ext uri="{FF2B5EF4-FFF2-40B4-BE49-F238E27FC236}">
                <a16:creationId xmlns:a16="http://schemas.microsoft.com/office/drawing/2014/main" id="{B48B01E2-0AE1-4ECD-A0F8-4F20C854E5E1}"/>
              </a:ext>
            </a:extLst>
          </p:cNvPr>
          <p:cNvSpPr txBox="1">
            <a:spLocks/>
          </p:cNvSpPr>
          <p:nvPr/>
        </p:nvSpPr>
        <p:spPr>
          <a:xfrm>
            <a:off x="0" y="-210822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Estabilidade financeira das Regiões Autónomas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6E6016BF-080D-4481-B150-A261E888E16F}"/>
              </a:ext>
            </a:extLst>
          </p:cNvPr>
          <p:cNvSpPr/>
          <p:nvPr/>
        </p:nvSpPr>
        <p:spPr>
          <a:xfrm>
            <a:off x="448051" y="1033097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  <p:pic>
        <p:nvPicPr>
          <p:cNvPr id="4100" name="Picture 4" descr="Doente internado no Hospital Dr. Nélio Mendonça está estável">
            <a:extLst>
              <a:ext uri="{FF2B5EF4-FFF2-40B4-BE49-F238E27FC236}">
                <a16:creationId xmlns:a16="http://schemas.microsoft.com/office/drawing/2014/main" id="{B5B977EA-EE97-4B09-A3BE-2F8BF427FE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34" r="25815"/>
          <a:stretch/>
        </p:blipFill>
        <p:spPr bwMode="auto">
          <a:xfrm>
            <a:off x="7341511" y="854840"/>
            <a:ext cx="4850489" cy="601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364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2E20CA10-C221-4AA2-ABB2-A21C86CF9B8C}"/>
              </a:ext>
            </a:extLst>
          </p:cNvPr>
          <p:cNvSpPr txBox="1"/>
          <p:nvPr/>
        </p:nvSpPr>
        <p:spPr>
          <a:xfrm>
            <a:off x="521001" y="2350741"/>
            <a:ext cx="431035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– (…)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–  (…)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–  A percentagem a que se refere o número anterior é de:</a:t>
            </a:r>
            <a:b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 /</a:t>
            </a:r>
            <a:r>
              <a:rPr lang="pt-PT" sz="1600" u="sng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prct</a:t>
            </a: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quando (PIBPCR(índice t-4)/PIBPCN(índice t-4)) (menor que) 0,90</a:t>
            </a:r>
            <a:b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 /</a:t>
            </a:r>
            <a:r>
              <a:rPr lang="pt-PT" sz="1600" u="sng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prct</a:t>
            </a: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quando 0,90 (igual ou menor que) (PIBPCR(índice t-4)/PIBPCN(índice t-4)) (menor que) 0,95</a:t>
            </a:r>
            <a:b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/</a:t>
            </a:r>
            <a:r>
              <a:rPr lang="pt-PT" sz="1600" u="sng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prct</a:t>
            </a: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quando 0,95 (igual ou menor que) (PIBPCR(índice t-4)/PIBPCN(índice t-4)) (menor que) 1</a:t>
            </a:r>
            <a:b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/</a:t>
            </a:r>
            <a:r>
              <a:rPr lang="pt-PT" sz="1600" u="sng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prct</a:t>
            </a: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quando (PIBPCR(índice t-4)/PIBPCN(índice t-4))(igual ou maior que)1</a:t>
            </a:r>
            <a:b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(…)</a:t>
            </a:r>
          </a:p>
          <a:p>
            <a:pPr algn="ctr"/>
            <a:endParaRPr lang="pt-PT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960CD1D-957D-4D5C-BEA2-B59796B06E2F}"/>
              </a:ext>
            </a:extLst>
          </p:cNvPr>
          <p:cNvSpPr txBox="1"/>
          <p:nvPr/>
        </p:nvSpPr>
        <p:spPr>
          <a:xfrm>
            <a:off x="7212902" y="2476370"/>
            <a:ext cx="445809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PT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— (…)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— O Fundo de Coesão dispõe, em cada ano, de verbas do Orçamento do Estado, a transferir para os Orçamentos Regionais, para financiar os programas e projetos de investimento que preencham os requisitos do número anterior e é </a:t>
            </a:r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igual a 55 % das transferências orçamentais para cada região autónoma definidas nos termos do artigo 48.º.</a:t>
            </a:r>
          </a:p>
        </p:txBody>
      </p:sp>
      <p:sp>
        <p:nvSpPr>
          <p:cNvPr id="13" name="Seta: Divisa 12">
            <a:extLst>
              <a:ext uri="{FF2B5EF4-FFF2-40B4-BE49-F238E27FC236}">
                <a16:creationId xmlns:a16="http://schemas.microsoft.com/office/drawing/2014/main" id="{5ACCB82A-BAE0-42E3-BCFF-7498F69EC91E}"/>
              </a:ext>
            </a:extLst>
          </p:cNvPr>
          <p:cNvSpPr/>
          <p:nvPr/>
        </p:nvSpPr>
        <p:spPr>
          <a:xfrm>
            <a:off x="5590673" y="3096442"/>
            <a:ext cx="1010653" cy="1588169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4" name="Marcador de Posição do Texto 8">
            <a:extLst>
              <a:ext uri="{FF2B5EF4-FFF2-40B4-BE49-F238E27FC236}">
                <a16:creationId xmlns:a16="http://schemas.microsoft.com/office/drawing/2014/main" id="{608E918D-82B2-41FB-900A-8CE3BE6706F8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5" name="Título 6">
            <a:extLst>
              <a:ext uri="{FF2B5EF4-FFF2-40B4-BE49-F238E27FC236}">
                <a16:creationId xmlns:a16="http://schemas.microsoft.com/office/drawing/2014/main" id="{CB065F29-1812-4120-AB44-C822D9FD13CB}"/>
              </a:ext>
            </a:extLst>
          </p:cNvPr>
          <p:cNvSpPr txBox="1">
            <a:spLocks/>
          </p:cNvSpPr>
          <p:nvPr/>
        </p:nvSpPr>
        <p:spPr>
          <a:xfrm>
            <a:off x="0" y="-210822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Estabilidade financeira das Regiões Autónomas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3721D640-5D14-419B-8CF1-8AF5CFEA887A}"/>
              </a:ext>
            </a:extLst>
          </p:cNvPr>
          <p:cNvSpPr/>
          <p:nvPr/>
        </p:nvSpPr>
        <p:spPr>
          <a:xfrm>
            <a:off x="1518971" y="1987377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LFRA, Lei Orgânica n.º 2/2013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568293E9-7060-4FF6-845E-40B45B71843F}"/>
              </a:ext>
            </a:extLst>
          </p:cNvPr>
          <p:cNvSpPr/>
          <p:nvPr/>
        </p:nvSpPr>
        <p:spPr>
          <a:xfrm>
            <a:off x="6095999" y="2067972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1132890C-6B66-4FE7-AB1D-760B57F7517F}"/>
              </a:ext>
            </a:extLst>
          </p:cNvPr>
          <p:cNvSpPr/>
          <p:nvPr/>
        </p:nvSpPr>
        <p:spPr>
          <a:xfrm>
            <a:off x="2906732" y="10595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49.º</a:t>
            </a:r>
          </a:p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Fundo de coesão para as regiões ultraperiféricas</a:t>
            </a:r>
          </a:p>
        </p:txBody>
      </p:sp>
    </p:spTree>
    <p:extLst>
      <p:ext uri="{BB962C8B-B14F-4D97-AF65-F5344CB8AC3E}">
        <p14:creationId xmlns:p14="http://schemas.microsoft.com/office/powerpoint/2010/main" val="17919707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3960CD1D-957D-4D5C-BEA2-B59796B06E2F}"/>
              </a:ext>
            </a:extLst>
          </p:cNvPr>
          <p:cNvSpPr txBox="1"/>
          <p:nvPr/>
        </p:nvSpPr>
        <p:spPr>
          <a:xfrm>
            <a:off x="6455542" y="1567903"/>
            <a:ext cx="5414075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49.º -A</a:t>
            </a:r>
          </a:p>
          <a:p>
            <a:pPr algn="ctr"/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Circunstâncias excecionais</a:t>
            </a:r>
          </a:p>
          <a:p>
            <a:pPr algn="ctr"/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— Sem prejuízo do disposto no artigo 7.º, pode a Lei do Orçamento do Estado determinar transferências do Orçamento do Estado de montante inferior àquele que resultaria da aplicação da presente lei.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— A possibilidade de redução prevista no número anterior depende sempre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verificação de circunstâncias excecionais imperiosamente exigidas pela rigorosa observância das obrigações decorrentes do Programa de Estabilidade e Crescimento e dos princípios da proporcionalidade, não arbítrio e solidariedade recíproca e carece de acordo entre o Governo e as regiões autónomas.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— (…)</a:t>
            </a:r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— Os valores que seriam de transferir para as regiões autónomas e que tenham sido objeto de redução por força da aplicação deste artigo, são para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mesmas redirecionadas no prazo máximo de três anos, sendo contabilizados como despesa do Estado no ano em que é efetuada a transferência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Marcador de Posição do Texto 8">
            <a:extLst>
              <a:ext uri="{FF2B5EF4-FFF2-40B4-BE49-F238E27FC236}">
                <a16:creationId xmlns:a16="http://schemas.microsoft.com/office/drawing/2014/main" id="{608E918D-82B2-41FB-900A-8CE3BE6706F8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5" name="Título 6">
            <a:extLst>
              <a:ext uri="{FF2B5EF4-FFF2-40B4-BE49-F238E27FC236}">
                <a16:creationId xmlns:a16="http://schemas.microsoft.com/office/drawing/2014/main" id="{CB065F29-1812-4120-AB44-C822D9FD13CB}"/>
              </a:ext>
            </a:extLst>
          </p:cNvPr>
          <p:cNvSpPr txBox="1">
            <a:spLocks/>
          </p:cNvSpPr>
          <p:nvPr/>
        </p:nvSpPr>
        <p:spPr>
          <a:xfrm>
            <a:off x="0" y="-210822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Estabilidade financeira das Regiões Autónomas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568293E9-7060-4FF6-845E-40B45B71843F}"/>
              </a:ext>
            </a:extLst>
          </p:cNvPr>
          <p:cNvSpPr/>
          <p:nvPr/>
        </p:nvSpPr>
        <p:spPr>
          <a:xfrm>
            <a:off x="5690352" y="1044403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  <p:sp>
        <p:nvSpPr>
          <p:cNvPr id="11" name="Seta: Divisa 10">
            <a:extLst>
              <a:ext uri="{FF2B5EF4-FFF2-40B4-BE49-F238E27FC236}">
                <a16:creationId xmlns:a16="http://schemas.microsoft.com/office/drawing/2014/main" id="{CD4A4A00-D9CE-4137-8659-F2C22811257D}"/>
              </a:ext>
            </a:extLst>
          </p:cNvPr>
          <p:cNvSpPr/>
          <p:nvPr/>
        </p:nvSpPr>
        <p:spPr>
          <a:xfrm>
            <a:off x="5185025" y="3105764"/>
            <a:ext cx="1010653" cy="1588169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E93F2C65-A48B-4157-AA53-850451FFA8EE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879374"/>
          <a:ext cx="10515600" cy="24384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13119023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pt-PT" sz="800" b="1">
                          <a:solidFill>
                            <a:srgbClr val="D74600"/>
                          </a:solidFill>
                          <a:effectLst/>
                          <a:latin typeface="tahoma" panose="020B0604030504040204" pitchFamily="34" charset="0"/>
                        </a:rPr>
                        <a:t>Artigo 14.º</a:t>
                      </a:r>
                      <a:br>
                        <a:rPr lang="pt-PT" sz="800" b="1">
                          <a:solidFill>
                            <a:srgbClr val="D74600"/>
                          </a:solidFill>
                          <a:effectLst/>
                          <a:latin typeface="tahoma" panose="020B0604030504040204" pitchFamily="34" charset="0"/>
                        </a:rPr>
                      </a:br>
                      <a:r>
                        <a:rPr lang="pt-PT" sz="800" b="1">
                          <a:solidFill>
                            <a:srgbClr val="D74600"/>
                          </a:solidFill>
                          <a:effectLst/>
                          <a:latin typeface="tahoma" panose="020B0604030504040204" pitchFamily="34" charset="0"/>
                        </a:rPr>
                        <a:t>Transferências orçamentais</a:t>
                      </a:r>
                      <a:endParaRPr lang="pt-PT" sz="800" b="1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390447"/>
                  </a:ext>
                </a:extLst>
              </a:tr>
            </a:tbl>
          </a:graphicData>
        </a:graphic>
      </p:graphicFrame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C709A5DF-709A-42C1-AE71-A6B62DBA9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584577"/>
              </p:ext>
            </p:extLst>
          </p:nvPr>
        </p:nvGraphicFramePr>
        <p:xfrm>
          <a:off x="322383" y="1639376"/>
          <a:ext cx="4602778" cy="3718560"/>
        </p:xfrm>
        <a:graphic>
          <a:graphicData uri="http://schemas.openxmlformats.org/drawingml/2006/table">
            <a:tbl>
              <a:tblPr/>
              <a:tblGrid>
                <a:gridCol w="4602778">
                  <a:extLst>
                    <a:ext uri="{9D8B030D-6E8A-4147-A177-3AD203B41FA5}">
                      <a16:colId xmlns:a16="http://schemas.microsoft.com/office/drawing/2014/main" val="1375853234"/>
                    </a:ext>
                  </a:extLst>
                </a:gridCol>
              </a:tblGrid>
              <a:tr h="1588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PT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Artigo 14.º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PT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Transferências orçamentais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endParaRPr lang="pt-PT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pt-PT" sz="14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pt-PT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t-PT" sz="14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Sem prejuízo do disposto no artigo 7.º, pode a Lei do Orçamento do Estado determinar transferências do Orçamento do Estado de montante inferior àquele que resultaria da aplicação da presente lei.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pt-PT" sz="14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2 - A possibilidade de redução prevista no número anterior depende sempre da verificação de </a:t>
                      </a:r>
                      <a:r>
                        <a:rPr lang="pt-PT" sz="1400" b="0" u="sng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circunstâncias excecionais </a:t>
                      </a:r>
                      <a:r>
                        <a:rPr lang="pt-PT" sz="14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imperiosamente exigidas pela rigorosa observância das obrigações decorrentes do Programa de Estabilidade e Crescimento e dos princípios da proporcionalidade, não arbítrio e solidariedade recíproca e carece de </a:t>
                      </a:r>
                      <a:r>
                        <a:rPr lang="pt-PT" sz="1400" b="0" u="sng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audição prévia </a:t>
                      </a:r>
                      <a:r>
                        <a:rPr lang="pt-PT" sz="14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dos órgãos constitucional e legalmente competentes dos subsectores envolvidos.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pt-PT" sz="14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– (…)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9672266"/>
                  </a:ext>
                </a:extLst>
              </a:tr>
            </a:tbl>
          </a:graphicData>
        </a:graphic>
      </p:graphicFrame>
      <p:sp>
        <p:nvSpPr>
          <p:cNvPr id="18" name="Retângulo 17">
            <a:extLst>
              <a:ext uri="{FF2B5EF4-FFF2-40B4-BE49-F238E27FC236}">
                <a16:creationId xmlns:a16="http://schemas.microsoft.com/office/drawing/2014/main" id="{DA7A9961-7FDC-4548-BBD6-0398FED1146E}"/>
              </a:ext>
            </a:extLst>
          </p:cNvPr>
          <p:cNvSpPr/>
          <p:nvPr/>
        </p:nvSpPr>
        <p:spPr>
          <a:xfrm>
            <a:off x="1692680" y="1050293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LFRA, Lei Orgânica n.º 2/2013</a:t>
            </a:r>
          </a:p>
        </p:txBody>
      </p:sp>
    </p:spTree>
    <p:extLst>
      <p:ext uri="{BB962C8B-B14F-4D97-AF65-F5344CB8AC3E}">
        <p14:creationId xmlns:p14="http://schemas.microsoft.com/office/powerpoint/2010/main" val="16112681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-1" y="5050045"/>
            <a:ext cx="12192001" cy="180795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287" y="5481910"/>
            <a:ext cx="1978941" cy="968572"/>
          </a:xfrm>
          <a:prstGeom prst="rect">
            <a:avLst/>
          </a:prstGeom>
        </p:spPr>
      </p:pic>
      <p:sp>
        <p:nvSpPr>
          <p:cNvPr id="8" name="Título 6">
            <a:extLst>
              <a:ext uri="{FF2B5EF4-FFF2-40B4-BE49-F238E27FC236}">
                <a16:creationId xmlns:a16="http://schemas.microsoft.com/office/drawing/2014/main" id="{7EFB6F07-C3DE-49AC-84AB-2EE8757A9459}"/>
              </a:ext>
            </a:extLst>
          </p:cNvPr>
          <p:cNvSpPr txBox="1">
            <a:spLocks/>
          </p:cNvSpPr>
          <p:nvPr/>
        </p:nvSpPr>
        <p:spPr>
          <a:xfrm>
            <a:off x="51136" y="5312891"/>
            <a:ext cx="1011078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4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Fiscalidade</a:t>
            </a:r>
          </a:p>
        </p:txBody>
      </p:sp>
      <p:pic>
        <p:nvPicPr>
          <p:cNvPr id="18434" name="Picture 2" descr="https://www.visitmadeira.pt/Files/Images/VisitMadeira/Conteudos/Localidades/Funchal/Miradouro.jpg">
            <a:extLst>
              <a:ext uri="{FF2B5EF4-FFF2-40B4-BE49-F238E27FC236}">
                <a16:creationId xmlns:a16="http://schemas.microsoft.com/office/drawing/2014/main" id="{B90161A5-B4A9-441A-9D8C-2CE42B7C3D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4187"/>
          <a:stretch/>
        </p:blipFill>
        <p:spPr bwMode="auto">
          <a:xfrm>
            <a:off x="0" y="0"/>
            <a:ext cx="12192000" cy="507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arcador de Posição do Texto 8">
            <a:extLst>
              <a:ext uri="{FF2B5EF4-FFF2-40B4-BE49-F238E27FC236}">
                <a16:creationId xmlns:a16="http://schemas.microsoft.com/office/drawing/2014/main" id="{3147B00C-FD76-42AD-9018-5197AC53E618}"/>
              </a:ext>
            </a:extLst>
          </p:cNvPr>
          <p:cNvSpPr txBox="1">
            <a:spLocks/>
          </p:cNvSpPr>
          <p:nvPr/>
        </p:nvSpPr>
        <p:spPr bwMode="auto">
          <a:xfrm>
            <a:off x="0" y="6542114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</p:spTree>
    <p:extLst>
      <p:ext uri="{BB962C8B-B14F-4D97-AF65-F5344CB8AC3E}">
        <p14:creationId xmlns:p14="http://schemas.microsoft.com/office/powerpoint/2010/main" val="2744591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6" name="Título 6">
            <a:extLst>
              <a:ext uri="{FF2B5EF4-FFF2-40B4-BE49-F238E27FC236}">
                <a16:creationId xmlns:a16="http://schemas.microsoft.com/office/drawing/2014/main" id="{FA571DDE-EF7F-47FF-ADB4-3BDE1B9C7847}"/>
              </a:ext>
            </a:extLst>
          </p:cNvPr>
          <p:cNvSpPr txBox="1">
            <a:spLocks/>
          </p:cNvSpPr>
          <p:nvPr/>
        </p:nvSpPr>
        <p:spPr>
          <a:xfrm>
            <a:off x="0" y="-210822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Fiscalidade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20EB7D9-0A26-4164-86EC-85D511946292}"/>
              </a:ext>
            </a:extLst>
          </p:cNvPr>
          <p:cNvSpPr txBox="1"/>
          <p:nvPr/>
        </p:nvSpPr>
        <p:spPr>
          <a:xfrm>
            <a:off x="433137" y="2567454"/>
            <a:ext cx="45559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1 - Constitui receita de cada circunscrição o IVA cobrado pelas operações nela realizadas, determinada de acordo com o </a:t>
            </a:r>
            <a:r>
              <a:rPr lang="pt-PT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regime da capitação, ajustado pelo diferencial entre as taxas regionais e as taxas nacionais do IVA</a:t>
            </a: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– (…)</a:t>
            </a:r>
          </a:p>
          <a:p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eta: Divisa 7">
            <a:extLst>
              <a:ext uri="{FF2B5EF4-FFF2-40B4-BE49-F238E27FC236}">
                <a16:creationId xmlns:a16="http://schemas.microsoft.com/office/drawing/2014/main" id="{D4953280-05CC-4B7B-8D16-764798D4BFCE}"/>
              </a:ext>
            </a:extLst>
          </p:cNvPr>
          <p:cNvSpPr/>
          <p:nvPr/>
        </p:nvSpPr>
        <p:spPr>
          <a:xfrm>
            <a:off x="5840153" y="3204530"/>
            <a:ext cx="1010653" cy="1588169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931EF85-1FDF-4BCF-8890-1E5F1006FF4E}"/>
              </a:ext>
            </a:extLst>
          </p:cNvPr>
          <p:cNvSpPr txBox="1"/>
          <p:nvPr/>
        </p:nvSpPr>
        <p:spPr>
          <a:xfrm>
            <a:off x="7202908" y="2612734"/>
            <a:ext cx="45559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Constitui receita de cada circunscrição o IVA apurado no todo nacional e transferido de acordo com</a:t>
            </a:r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regime da capitação, nos termos do artigo 28.º -A.</a:t>
            </a:r>
          </a:p>
          <a:p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Marcador de Posição do Texto 8">
            <a:extLst>
              <a:ext uri="{FF2B5EF4-FFF2-40B4-BE49-F238E27FC236}">
                <a16:creationId xmlns:a16="http://schemas.microsoft.com/office/drawing/2014/main" id="{279AA858-2829-40B5-BC1E-4FDB0DF45ED6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04F8C81D-7837-49A2-BF34-1305139361D8}"/>
              </a:ext>
            </a:extLst>
          </p:cNvPr>
          <p:cNvSpPr/>
          <p:nvPr/>
        </p:nvSpPr>
        <p:spPr>
          <a:xfrm>
            <a:off x="1475237" y="2268786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LFRA, Lei Orgânica n.º 2/2013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E8BEF34B-274C-4FFB-9916-36349E7B9B69}"/>
              </a:ext>
            </a:extLst>
          </p:cNvPr>
          <p:cNvSpPr/>
          <p:nvPr/>
        </p:nvSpPr>
        <p:spPr>
          <a:xfrm>
            <a:off x="6087897" y="2366419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EC94105E-1596-45A0-9DE8-AF02F48190F9}"/>
              </a:ext>
            </a:extLst>
          </p:cNvPr>
          <p:cNvSpPr/>
          <p:nvPr/>
        </p:nvSpPr>
        <p:spPr>
          <a:xfrm>
            <a:off x="2906732" y="11198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28.º</a:t>
            </a:r>
          </a:p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Imposto sobre o valor acrescentado</a:t>
            </a:r>
          </a:p>
        </p:txBody>
      </p:sp>
    </p:spTree>
    <p:extLst>
      <p:ext uri="{BB962C8B-B14F-4D97-AF65-F5344CB8AC3E}">
        <p14:creationId xmlns:p14="http://schemas.microsoft.com/office/powerpoint/2010/main" val="3541433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-1" y="5889428"/>
            <a:ext cx="12192001" cy="96857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237" y="6025789"/>
            <a:ext cx="1408801" cy="689523"/>
          </a:xfrm>
          <a:prstGeom prst="rect">
            <a:avLst/>
          </a:prstGeom>
        </p:spPr>
      </p:pic>
      <p:sp>
        <p:nvSpPr>
          <p:cNvPr id="9" name="Título 6">
            <a:extLst>
              <a:ext uri="{FF2B5EF4-FFF2-40B4-BE49-F238E27FC236}">
                <a16:creationId xmlns:a16="http://schemas.microsoft.com/office/drawing/2014/main" id="{5B5F5C07-FD99-459C-AA04-CCB40CFFE586}"/>
              </a:ext>
            </a:extLst>
          </p:cNvPr>
          <p:cNvSpPr txBox="1">
            <a:spLocks/>
          </p:cNvSpPr>
          <p:nvPr/>
        </p:nvSpPr>
        <p:spPr>
          <a:xfrm>
            <a:off x="200584" y="-101850"/>
            <a:ext cx="10692191" cy="11401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Proposta de Revisão</a:t>
            </a:r>
            <a:br>
              <a:rPr lang="pt-PT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PT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6FAD4A8-1E39-4377-B874-1256455A0108}"/>
              </a:ext>
            </a:extLst>
          </p:cNvPr>
          <p:cNvSpPr/>
          <p:nvPr/>
        </p:nvSpPr>
        <p:spPr>
          <a:xfrm>
            <a:off x="200584" y="932420"/>
            <a:ext cx="6432691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Comissão Eventual para o Aprofundamento da Autonomia e Reforma do Sistema Político</a:t>
            </a:r>
          </a:p>
          <a:p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8 de janeiro de 2020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0B2823FE-B7D7-4F7A-89D0-56306B96625A}"/>
              </a:ext>
            </a:extLst>
          </p:cNvPr>
          <p:cNvSpPr/>
          <p:nvPr/>
        </p:nvSpPr>
        <p:spPr>
          <a:xfrm>
            <a:off x="200584" y="2034615"/>
            <a:ext cx="612472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Até fevereiro de 2021, foram realizadas audições:</a:t>
            </a:r>
          </a:p>
          <a:p>
            <a:endParaRPr lang="pt-PT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Alberto João Cardoso Gonçalves Jardim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António Lobo Xavier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Eduardo Paz Ferreira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Fernando Rocha Andrade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Francisco Manuel Coelho Lopes Cabral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Guilherme Silva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João Pedro Barroso Caupers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José Paulo Baptista Fontes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Miguel José Luís de Sousa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Pedro Bettencourt Calado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Rui Ricardo Gomes Vieira</a:t>
            </a:r>
          </a:p>
          <a:p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Rui Teixeira Gonçalves</a:t>
            </a:r>
          </a:p>
          <a:p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endParaRPr lang="pt-PT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Marcador de Posição do Texto 8">
            <a:extLst>
              <a:ext uri="{FF2B5EF4-FFF2-40B4-BE49-F238E27FC236}">
                <a16:creationId xmlns:a16="http://schemas.microsoft.com/office/drawing/2014/main" id="{778FC11B-0E64-47AB-A94E-43F4918561B4}"/>
              </a:ext>
            </a:extLst>
          </p:cNvPr>
          <p:cNvSpPr txBox="1">
            <a:spLocks/>
          </p:cNvSpPr>
          <p:nvPr/>
        </p:nvSpPr>
        <p:spPr bwMode="auto">
          <a:xfrm>
            <a:off x="10632" y="647635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pic>
        <p:nvPicPr>
          <p:cNvPr id="2052" name="Picture 4" descr="3.jpg">
            <a:extLst>
              <a:ext uri="{FF2B5EF4-FFF2-40B4-BE49-F238E27FC236}">
                <a16:creationId xmlns:a16="http://schemas.microsoft.com/office/drawing/2014/main" id="{8031F3A7-BE8A-42F8-81FB-BCBF0E4B9B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8" t="2414" r="26665" b="32244"/>
          <a:stretch/>
        </p:blipFill>
        <p:spPr bwMode="auto">
          <a:xfrm>
            <a:off x="9895708" y="18800"/>
            <a:ext cx="2370682" cy="196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A2CBE9D-BC3D-4DE8-AB3A-ABD666FBB0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6752"/>
          <a:stretch/>
        </p:blipFill>
        <p:spPr>
          <a:xfrm>
            <a:off x="9895708" y="3951707"/>
            <a:ext cx="2325031" cy="19402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5DF36BF3-FBAA-408F-87B1-0F29009C3B1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3239"/>
          <a:stretch/>
        </p:blipFill>
        <p:spPr>
          <a:xfrm>
            <a:off x="9895708" y="1986551"/>
            <a:ext cx="2325031" cy="196884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908EB4CF-AE66-477E-AF83-5FD61EF5699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521" b="20672"/>
          <a:stretch/>
        </p:blipFill>
        <p:spPr>
          <a:xfrm>
            <a:off x="7057707" y="3826764"/>
            <a:ext cx="2864056" cy="2064154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DB313F95-5DB6-4CE9-81A9-045B860ECB9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6517"/>
          <a:stretch/>
        </p:blipFill>
        <p:spPr>
          <a:xfrm>
            <a:off x="7067549" y="1959474"/>
            <a:ext cx="2878444" cy="1968845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36EF63F7-911D-461E-95B9-AE9E2328F67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689" t="22638" r="17945" b="11485"/>
          <a:stretch/>
        </p:blipFill>
        <p:spPr>
          <a:xfrm>
            <a:off x="7083762" y="17705"/>
            <a:ext cx="2901883" cy="196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7356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6" name="Título 6">
            <a:extLst>
              <a:ext uri="{FF2B5EF4-FFF2-40B4-BE49-F238E27FC236}">
                <a16:creationId xmlns:a16="http://schemas.microsoft.com/office/drawing/2014/main" id="{FA571DDE-EF7F-47FF-ADB4-3BDE1B9C7847}"/>
              </a:ext>
            </a:extLst>
          </p:cNvPr>
          <p:cNvSpPr txBox="1">
            <a:spLocks/>
          </p:cNvSpPr>
          <p:nvPr/>
        </p:nvSpPr>
        <p:spPr>
          <a:xfrm>
            <a:off x="0" y="-210822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Fiscalidade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20EB7D9-0A26-4164-86EC-85D511946292}"/>
              </a:ext>
            </a:extLst>
          </p:cNvPr>
          <p:cNvSpPr txBox="1"/>
          <p:nvPr/>
        </p:nvSpPr>
        <p:spPr>
          <a:xfrm>
            <a:off x="416119" y="2158549"/>
            <a:ext cx="44813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–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2 - As Assembleias Legislativas das regiões autónomas podem ainda, nos termos da lei e tendo em conta a situação financeira e orçamental da região autónoma, </a:t>
            </a:r>
            <a:r>
              <a:rPr lang="pt-PT" sz="14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diminuir as taxas nacionais do IRS, do IRC e do IVA, até ao limite de 30 % e dos impostos especiais de consumo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de acordo com a legislação em vigor.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–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–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–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– (…)</a:t>
            </a:r>
          </a:p>
          <a:p>
            <a:pPr algn="just"/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B22B8F6-893C-4A4A-9002-42A0A31FD219}"/>
              </a:ext>
            </a:extLst>
          </p:cNvPr>
          <p:cNvSpPr txBox="1"/>
          <p:nvPr/>
        </p:nvSpPr>
        <p:spPr>
          <a:xfrm>
            <a:off x="6606266" y="2091573"/>
            <a:ext cx="526335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—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— As Assembleias Legislativas das regiões autónomas podem, nos termos da lei e tendo em conta a situação financeira e orçamental da região autónoma,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diminuir as taxas nacionais do IRS e/ou do IRC, definindo os seus limites, e dos impostos especiais de consumo, de acordo com a legislação em vigor.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—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— (Anterior n.º 3.)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— (Anterior n.º 4.)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— As Assembleias Legislativas das regiões autónomas podem conceder 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majorações nas percentagens e limites dos encargos dedutíveis à coleta do IRS e IRC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nos termos dos Códigos do IRS e do IRC, respetivamente.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— (…)</a:t>
            </a:r>
          </a:p>
          <a:p>
            <a:pPr algn="just"/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— As Assembleias Legislativas podem</a:t>
            </a:r>
            <a:r>
              <a:rPr lang="pt-PT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majorar os limites dos benefícios fiscais previstos no Estatuto dos Benefícios Fiscais</a:t>
            </a:r>
            <a:r>
              <a:rPr lang="pt-PT" sz="1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demais legislação vigente</a:t>
            </a:r>
          </a:p>
          <a:p>
            <a:pPr algn="just"/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3AF43366-E8AA-462D-A9F1-634A09333687}"/>
              </a:ext>
            </a:extLst>
          </p:cNvPr>
          <p:cNvSpPr/>
          <p:nvPr/>
        </p:nvSpPr>
        <p:spPr>
          <a:xfrm>
            <a:off x="1188986" y="1896939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Redação atual – LFRA, Lei Orgânica n.º 2/2013</a:t>
            </a:r>
          </a:p>
        </p:txBody>
      </p:sp>
      <p:sp>
        <p:nvSpPr>
          <p:cNvPr id="13" name="Seta: Divisa 12">
            <a:extLst>
              <a:ext uri="{FF2B5EF4-FFF2-40B4-BE49-F238E27FC236}">
                <a16:creationId xmlns:a16="http://schemas.microsoft.com/office/drawing/2014/main" id="{CBA02AF0-3B8F-4FEB-8D4F-E28152A30FA4}"/>
              </a:ext>
            </a:extLst>
          </p:cNvPr>
          <p:cNvSpPr/>
          <p:nvPr/>
        </p:nvSpPr>
        <p:spPr>
          <a:xfrm>
            <a:off x="5217562" y="3169200"/>
            <a:ext cx="1010653" cy="1588169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4" name="Marcador de Posição do Texto 8">
            <a:extLst>
              <a:ext uri="{FF2B5EF4-FFF2-40B4-BE49-F238E27FC236}">
                <a16:creationId xmlns:a16="http://schemas.microsoft.com/office/drawing/2014/main" id="{A26540D9-9029-47E4-8766-5F57E3C18C39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0CCFA100-7279-49F7-AD5B-030311453E4D}"/>
              </a:ext>
            </a:extLst>
          </p:cNvPr>
          <p:cNvSpPr/>
          <p:nvPr/>
        </p:nvSpPr>
        <p:spPr>
          <a:xfrm>
            <a:off x="6030860" y="1905089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B1B7ABF-03CF-4099-A792-A602C7646D57}"/>
              </a:ext>
            </a:extLst>
          </p:cNvPr>
          <p:cNvSpPr/>
          <p:nvPr/>
        </p:nvSpPr>
        <p:spPr>
          <a:xfrm>
            <a:off x="2982860" y="89827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59.º</a:t>
            </a:r>
          </a:p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Adaptação do sistema fiscal nacional às especificidades regionais</a:t>
            </a:r>
          </a:p>
        </p:txBody>
      </p:sp>
    </p:spTree>
    <p:extLst>
      <p:ext uri="{BB962C8B-B14F-4D97-AF65-F5344CB8AC3E}">
        <p14:creationId xmlns:p14="http://schemas.microsoft.com/office/powerpoint/2010/main" val="38228041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-1" y="5889428"/>
            <a:ext cx="12192001" cy="96857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237" y="6025789"/>
            <a:ext cx="1408801" cy="689523"/>
          </a:xfrm>
          <a:prstGeom prst="rect">
            <a:avLst/>
          </a:prstGeom>
        </p:spPr>
      </p:pic>
      <p:sp>
        <p:nvSpPr>
          <p:cNvPr id="9" name="Título 6">
            <a:extLst>
              <a:ext uri="{FF2B5EF4-FFF2-40B4-BE49-F238E27FC236}">
                <a16:creationId xmlns:a16="http://schemas.microsoft.com/office/drawing/2014/main" id="{5B5F5C07-FD99-459C-AA04-CCB40CFFE586}"/>
              </a:ext>
            </a:extLst>
          </p:cNvPr>
          <p:cNvSpPr txBox="1">
            <a:spLocks/>
          </p:cNvSpPr>
          <p:nvPr/>
        </p:nvSpPr>
        <p:spPr>
          <a:xfrm>
            <a:off x="159962" y="-427383"/>
            <a:ext cx="10692191" cy="11401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Revisão da Lei das Finanças das Regiões Autónomas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6FAD4A8-1E39-4377-B874-1256455A0108}"/>
              </a:ext>
            </a:extLst>
          </p:cNvPr>
          <p:cNvSpPr/>
          <p:nvPr/>
        </p:nvSpPr>
        <p:spPr>
          <a:xfrm>
            <a:off x="159962" y="788096"/>
            <a:ext cx="6624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objetivos?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64230324-835F-4C8E-8210-9088A34202C6}"/>
              </a:ext>
            </a:extLst>
          </p:cNvPr>
          <p:cNvSpPr/>
          <p:nvPr/>
        </p:nvSpPr>
        <p:spPr>
          <a:xfrm>
            <a:off x="2192188" y="1598064"/>
            <a:ext cx="8799862" cy="1703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mais justa e equilibrada</a:t>
            </a:r>
          </a:p>
          <a:p>
            <a:pPr>
              <a:lnSpc>
                <a:spcPct val="150000"/>
              </a:lnSpc>
            </a:pPr>
            <a:endParaRPr lang="pt-PT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pt-PT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pt-PT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arcador de Posição do Texto 8">
            <a:extLst>
              <a:ext uri="{FF2B5EF4-FFF2-40B4-BE49-F238E27FC236}">
                <a16:creationId xmlns:a16="http://schemas.microsoft.com/office/drawing/2014/main" id="{A7345534-A930-4E22-AD68-50DAE99A7147}"/>
              </a:ext>
            </a:extLst>
          </p:cNvPr>
          <p:cNvSpPr txBox="1">
            <a:spLocks/>
          </p:cNvSpPr>
          <p:nvPr/>
        </p:nvSpPr>
        <p:spPr bwMode="auto">
          <a:xfrm>
            <a:off x="10632" y="647635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A432084B-DD5C-4685-A39A-625AE2BEC7BE}"/>
              </a:ext>
            </a:extLst>
          </p:cNvPr>
          <p:cNvSpPr/>
          <p:nvPr/>
        </p:nvSpPr>
        <p:spPr>
          <a:xfrm>
            <a:off x="2192189" y="2118484"/>
            <a:ext cx="8799861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Reabilitar a confiança no relacionamento direto com o Estado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7F1D81C-10AF-46E5-88C2-4E0DB15875EB}"/>
              </a:ext>
            </a:extLst>
          </p:cNvPr>
          <p:cNvSpPr/>
          <p:nvPr/>
        </p:nvSpPr>
        <p:spPr>
          <a:xfrm>
            <a:off x="2192188" y="3146968"/>
            <a:ext cx="9260005" cy="872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Garantir a competitividade fiscal, o crescimento económico e o desenvolvimento regional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3AE8591-209A-4EF1-951F-3398A83F39A6}"/>
              </a:ext>
            </a:extLst>
          </p:cNvPr>
          <p:cNvSpPr/>
          <p:nvPr/>
        </p:nvSpPr>
        <p:spPr>
          <a:xfrm>
            <a:off x="2192189" y="2616291"/>
            <a:ext cx="5423280" cy="456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Promover a estabilidade orçamental e financeira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6055BD8F-13B9-498D-9F6E-7F1E12311B0F}"/>
              </a:ext>
            </a:extLst>
          </p:cNvPr>
          <p:cNvSpPr/>
          <p:nvPr/>
        </p:nvSpPr>
        <p:spPr>
          <a:xfrm>
            <a:off x="2192188" y="3986206"/>
            <a:ext cx="8659965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Capacitar as regiões autónomas de instrumentos financeiros para o futuro</a:t>
            </a:r>
          </a:p>
        </p:txBody>
      </p:sp>
    </p:spTree>
    <p:extLst>
      <p:ext uri="{BB962C8B-B14F-4D97-AF65-F5344CB8AC3E}">
        <p14:creationId xmlns:p14="http://schemas.microsoft.com/office/powerpoint/2010/main" val="277455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3" grpId="0"/>
      <p:bldP spid="5" grpId="0"/>
      <p:bldP spid="8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-1" y="5050045"/>
            <a:ext cx="12192001" cy="180795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287" y="5481910"/>
            <a:ext cx="1978941" cy="968572"/>
          </a:xfrm>
          <a:prstGeom prst="rect">
            <a:avLst/>
          </a:prstGeom>
        </p:spPr>
      </p:pic>
      <p:sp>
        <p:nvSpPr>
          <p:cNvPr id="8" name="Título 6">
            <a:extLst>
              <a:ext uri="{FF2B5EF4-FFF2-40B4-BE49-F238E27FC236}">
                <a16:creationId xmlns:a16="http://schemas.microsoft.com/office/drawing/2014/main" id="{7EFB6F07-C3DE-49AC-84AB-2EE8757A9459}"/>
              </a:ext>
            </a:extLst>
          </p:cNvPr>
          <p:cNvSpPr txBox="1">
            <a:spLocks/>
          </p:cNvSpPr>
          <p:nvPr/>
        </p:nvSpPr>
        <p:spPr>
          <a:xfrm>
            <a:off x="1040605" y="2495773"/>
            <a:ext cx="1011078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126">
              <a:defRPr/>
            </a:pPr>
            <a:r>
              <a:rPr lang="pt-PT" sz="8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agora?</a:t>
            </a:r>
          </a:p>
        </p:txBody>
      </p:sp>
      <p:sp>
        <p:nvSpPr>
          <p:cNvPr id="9" name="Marcador de Posição do Texto 8">
            <a:extLst>
              <a:ext uri="{FF2B5EF4-FFF2-40B4-BE49-F238E27FC236}">
                <a16:creationId xmlns:a16="http://schemas.microsoft.com/office/drawing/2014/main" id="{C4FFBB2D-AA5D-4BC9-B0D6-8ABAAA482F9C}"/>
              </a:ext>
            </a:extLst>
          </p:cNvPr>
          <p:cNvSpPr txBox="1">
            <a:spLocks/>
          </p:cNvSpPr>
          <p:nvPr/>
        </p:nvSpPr>
        <p:spPr bwMode="auto">
          <a:xfrm>
            <a:off x="0" y="6542114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</p:spTree>
    <p:extLst>
      <p:ext uri="{BB962C8B-B14F-4D97-AF65-F5344CB8AC3E}">
        <p14:creationId xmlns:p14="http://schemas.microsoft.com/office/powerpoint/2010/main" val="41490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E636F589-C8F5-4880-AA95-37EB6ABEFAD0}"/>
              </a:ext>
            </a:extLst>
          </p:cNvPr>
          <p:cNvSpPr/>
          <p:nvPr/>
        </p:nvSpPr>
        <p:spPr>
          <a:xfrm>
            <a:off x="0" y="-19841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6FAD4A8-1E39-4377-B874-1256455A0108}"/>
              </a:ext>
            </a:extLst>
          </p:cNvPr>
          <p:cNvSpPr/>
          <p:nvPr/>
        </p:nvSpPr>
        <p:spPr>
          <a:xfrm>
            <a:off x="211612" y="228259"/>
            <a:ext cx="6769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agora?</a:t>
            </a:r>
          </a:p>
          <a:p>
            <a:endParaRPr lang="pt-PT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b="1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64230324-835F-4C8E-8210-9088A34202C6}"/>
              </a:ext>
            </a:extLst>
          </p:cNvPr>
          <p:cNvSpPr/>
          <p:nvPr/>
        </p:nvSpPr>
        <p:spPr>
          <a:xfrm>
            <a:off x="368567" y="2021671"/>
            <a:ext cx="6706936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Proposta conjunta de LFRA entre a Madeira e os Açores</a:t>
            </a:r>
          </a:p>
          <a:p>
            <a:pPr lvl="1">
              <a:lnSpc>
                <a:spcPct val="150000"/>
              </a:lnSpc>
            </a:pPr>
            <a:endParaRPr lang="pt-PT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endParaRPr lang="pt-PT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7F38A465-ED00-49C0-AC78-A0B40E259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9" name="Marcador de Posição do Texto 8">
            <a:extLst>
              <a:ext uri="{FF2B5EF4-FFF2-40B4-BE49-F238E27FC236}">
                <a16:creationId xmlns:a16="http://schemas.microsoft.com/office/drawing/2014/main" id="{91BCAB09-73E2-4720-99D3-1094759E9C5B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pic>
        <p:nvPicPr>
          <p:cNvPr id="3074" name="Picture 2" descr="https://portal.azores.gov.pt/documents/36169/0/GRA+BandeiraRegional_600px.png/8bbfcb96-30ae-44e2-da69-524310f0f7a2?version=1.0&amp;t=1597928906357&amp;download=true">
            <a:extLst>
              <a:ext uri="{FF2B5EF4-FFF2-40B4-BE49-F238E27FC236}">
                <a16:creationId xmlns:a16="http://schemas.microsoft.com/office/drawing/2014/main" id="{BFDC1084-BFE2-4716-B3FA-51A26BCC0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96" y="974912"/>
            <a:ext cx="3906747" cy="283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www.alram.pt/media/6709/1-bandeira-da-regiao.jpg?width=305&amp;height=229">
            <a:extLst>
              <a:ext uri="{FF2B5EF4-FFF2-40B4-BE49-F238E27FC236}">
                <a16:creationId xmlns:a16="http://schemas.microsoft.com/office/drawing/2014/main" id="{B63D0B5C-E5B8-49F8-8BAB-50332B4C1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63" y="3729138"/>
            <a:ext cx="3534818" cy="265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58D9DAD4-F104-4E01-9306-C703902110A1}"/>
              </a:ext>
            </a:extLst>
          </p:cNvPr>
          <p:cNvSpPr/>
          <p:nvPr/>
        </p:nvSpPr>
        <p:spPr>
          <a:xfrm>
            <a:off x="368567" y="2903964"/>
            <a:ext cx="6731395" cy="872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Compromisso e negociação responsável na Assembleia </a:t>
            </a:r>
          </a:p>
          <a:p>
            <a:pPr lvl="1">
              <a:lnSpc>
                <a:spcPct val="150000"/>
              </a:lnSpc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da República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446038F-7EB1-4605-9318-2FBF38D07BE2}"/>
              </a:ext>
            </a:extLst>
          </p:cNvPr>
          <p:cNvSpPr/>
          <p:nvPr/>
        </p:nvSpPr>
        <p:spPr>
          <a:xfrm>
            <a:off x="368567" y="3838165"/>
            <a:ext cx="6960466" cy="872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Aprovar uma Lei das Finanças das Regiões Autónomas para a próxima década</a:t>
            </a:r>
          </a:p>
        </p:txBody>
      </p:sp>
    </p:spTree>
    <p:extLst>
      <p:ext uri="{BB962C8B-B14F-4D97-AF65-F5344CB8AC3E}">
        <p14:creationId xmlns:p14="http://schemas.microsoft.com/office/powerpoint/2010/main" val="318790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-2" y="5135341"/>
            <a:ext cx="12192001" cy="180795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637" y="1449775"/>
            <a:ext cx="5706724" cy="2793096"/>
          </a:xfrm>
          <a:prstGeom prst="rect">
            <a:avLst/>
          </a:prstGeom>
        </p:spPr>
      </p:pic>
      <p:sp>
        <p:nvSpPr>
          <p:cNvPr id="8" name="Título 6">
            <a:extLst>
              <a:ext uri="{FF2B5EF4-FFF2-40B4-BE49-F238E27FC236}">
                <a16:creationId xmlns:a16="http://schemas.microsoft.com/office/drawing/2014/main" id="{7EFB6F07-C3DE-49AC-84AB-2EE8757A9459}"/>
              </a:ext>
            </a:extLst>
          </p:cNvPr>
          <p:cNvSpPr txBox="1">
            <a:spLocks/>
          </p:cNvSpPr>
          <p:nvPr/>
        </p:nvSpPr>
        <p:spPr>
          <a:xfrm>
            <a:off x="189310" y="5363611"/>
            <a:ext cx="1011078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OBRIGADO PELA ATENÇÃO</a:t>
            </a:r>
          </a:p>
        </p:txBody>
      </p:sp>
      <p:sp>
        <p:nvSpPr>
          <p:cNvPr id="9" name="Marcador de Posição do Texto 8">
            <a:extLst>
              <a:ext uri="{FF2B5EF4-FFF2-40B4-BE49-F238E27FC236}">
                <a16:creationId xmlns:a16="http://schemas.microsoft.com/office/drawing/2014/main" id="{51C13FF0-B91C-41E0-8E03-3E1ACBC03E98}"/>
              </a:ext>
            </a:extLst>
          </p:cNvPr>
          <p:cNvSpPr txBox="1">
            <a:spLocks/>
          </p:cNvSpPr>
          <p:nvPr/>
        </p:nvSpPr>
        <p:spPr bwMode="auto">
          <a:xfrm>
            <a:off x="333772" y="616891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Jaime Filipe Ramos  | ALRAM | jaimefilipe@alram.pt</a:t>
            </a: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pt-PT" sz="14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Conexão reta 3">
            <a:extLst>
              <a:ext uri="{FF2B5EF4-FFF2-40B4-BE49-F238E27FC236}">
                <a16:creationId xmlns:a16="http://schemas.microsoft.com/office/drawing/2014/main" id="{076AB760-A523-4778-8B40-1B79408BF093}"/>
              </a:ext>
            </a:extLst>
          </p:cNvPr>
          <p:cNvCxnSpPr>
            <a:cxnSpLocks/>
          </p:cNvCxnSpPr>
          <p:nvPr/>
        </p:nvCxnSpPr>
        <p:spPr>
          <a:xfrm>
            <a:off x="333772" y="6263852"/>
            <a:ext cx="762949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36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-1" y="5889428"/>
            <a:ext cx="12192001" cy="96857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237" y="6025789"/>
            <a:ext cx="1408801" cy="689523"/>
          </a:xfrm>
          <a:prstGeom prst="rect">
            <a:avLst/>
          </a:prstGeom>
        </p:spPr>
      </p:pic>
      <p:sp>
        <p:nvSpPr>
          <p:cNvPr id="9" name="Título 6">
            <a:extLst>
              <a:ext uri="{FF2B5EF4-FFF2-40B4-BE49-F238E27FC236}">
                <a16:creationId xmlns:a16="http://schemas.microsoft.com/office/drawing/2014/main" id="{5B5F5C07-FD99-459C-AA04-CCB40CFFE586}"/>
              </a:ext>
            </a:extLst>
          </p:cNvPr>
          <p:cNvSpPr txBox="1">
            <a:spLocks/>
          </p:cNvSpPr>
          <p:nvPr/>
        </p:nvSpPr>
        <p:spPr>
          <a:xfrm>
            <a:off x="159962" y="-427383"/>
            <a:ext cx="10692191" cy="11401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das Finanças das Regiões Autónomas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6FAD4A8-1E39-4377-B874-1256455A0108}"/>
              </a:ext>
            </a:extLst>
          </p:cNvPr>
          <p:cNvSpPr/>
          <p:nvPr/>
        </p:nvSpPr>
        <p:spPr>
          <a:xfrm>
            <a:off x="3522922" y="1247826"/>
            <a:ext cx="6624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motivos para uma revisão?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64230324-835F-4C8E-8210-9088A34202C6}"/>
              </a:ext>
            </a:extLst>
          </p:cNvPr>
          <p:cNvSpPr/>
          <p:nvPr/>
        </p:nvSpPr>
        <p:spPr>
          <a:xfrm>
            <a:off x="2461303" y="1279036"/>
            <a:ext cx="8118076" cy="1564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pt-PT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desajustada da realidade insular e ultraperiférica</a:t>
            </a:r>
          </a:p>
          <a:p>
            <a:pPr>
              <a:lnSpc>
                <a:spcPct val="150000"/>
              </a:lnSpc>
            </a:pPr>
            <a:endParaRPr lang="pt-PT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arcador de Posição do Texto 8">
            <a:extLst>
              <a:ext uri="{FF2B5EF4-FFF2-40B4-BE49-F238E27FC236}">
                <a16:creationId xmlns:a16="http://schemas.microsoft.com/office/drawing/2014/main" id="{A7345534-A930-4E22-AD68-50DAE99A7147}"/>
              </a:ext>
            </a:extLst>
          </p:cNvPr>
          <p:cNvSpPr txBox="1">
            <a:spLocks/>
          </p:cNvSpPr>
          <p:nvPr/>
        </p:nvSpPr>
        <p:spPr bwMode="auto">
          <a:xfrm>
            <a:off x="10632" y="647635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173D67A-B71E-4159-B727-D5D85AEC483D}"/>
              </a:ext>
            </a:extLst>
          </p:cNvPr>
          <p:cNvSpPr/>
          <p:nvPr/>
        </p:nvSpPr>
        <p:spPr>
          <a:xfrm>
            <a:off x="2461303" y="2314367"/>
            <a:ext cx="7398275" cy="560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Permanente instabilidade no relacionamento com o Estado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7D488DC9-9879-4C73-8F4D-089F900CB938}"/>
              </a:ext>
            </a:extLst>
          </p:cNvPr>
          <p:cNvSpPr/>
          <p:nvPr/>
        </p:nvSpPr>
        <p:spPr>
          <a:xfrm>
            <a:off x="2428932" y="2859346"/>
            <a:ext cx="6154249" cy="560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Indefinição das verbas anuais no Orçamento do Estado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237B276-B975-4E8D-9B3F-F9EEDCD1185B}"/>
              </a:ext>
            </a:extLst>
          </p:cNvPr>
          <p:cNvSpPr/>
          <p:nvPr/>
        </p:nvSpPr>
        <p:spPr>
          <a:xfrm>
            <a:off x="2458055" y="3352904"/>
            <a:ext cx="6925641" cy="560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Ausência de instrumentos fiscais perante os novos desafios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B28EF60-B9EF-48BB-8DC1-BA18DD7B23AF}"/>
              </a:ext>
            </a:extLst>
          </p:cNvPr>
          <p:cNvSpPr/>
          <p:nvPr/>
        </p:nvSpPr>
        <p:spPr>
          <a:xfrm>
            <a:off x="2428932" y="3878898"/>
            <a:ext cx="5859296" cy="560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Forte sentimento de injustiça por parte da população</a:t>
            </a:r>
          </a:p>
        </p:txBody>
      </p:sp>
    </p:spTree>
    <p:extLst>
      <p:ext uri="{BB962C8B-B14F-4D97-AF65-F5344CB8AC3E}">
        <p14:creationId xmlns:p14="http://schemas.microsoft.com/office/powerpoint/2010/main" val="391947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5" grpId="0"/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pic>
        <p:nvPicPr>
          <p:cNvPr id="1028" name="Picture 4" descr="Comissão Eventual Aprofundamento Autonomia.jpg">
            <a:extLst>
              <a:ext uri="{FF2B5EF4-FFF2-40B4-BE49-F238E27FC236}">
                <a16:creationId xmlns:a16="http://schemas.microsoft.com/office/drawing/2014/main" id="{75B83000-A865-4ABB-BFE0-8930BE7694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55" r="6612" b="38272"/>
          <a:stretch/>
        </p:blipFill>
        <p:spPr bwMode="auto">
          <a:xfrm>
            <a:off x="10632" y="-29796"/>
            <a:ext cx="12181368" cy="592781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-1" y="5889428"/>
            <a:ext cx="12192001" cy="96857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237" y="6025789"/>
            <a:ext cx="1408801" cy="689523"/>
          </a:xfrm>
          <a:prstGeom prst="rect">
            <a:avLst/>
          </a:prstGeom>
        </p:spPr>
      </p:pic>
      <p:sp>
        <p:nvSpPr>
          <p:cNvPr id="9" name="Título 6">
            <a:extLst>
              <a:ext uri="{FF2B5EF4-FFF2-40B4-BE49-F238E27FC236}">
                <a16:creationId xmlns:a16="http://schemas.microsoft.com/office/drawing/2014/main" id="{5B5F5C07-FD99-459C-AA04-CCB40CFFE586}"/>
              </a:ext>
            </a:extLst>
          </p:cNvPr>
          <p:cNvSpPr txBox="1">
            <a:spLocks/>
          </p:cNvSpPr>
          <p:nvPr/>
        </p:nvSpPr>
        <p:spPr>
          <a:xfrm>
            <a:off x="113560" y="-198471"/>
            <a:ext cx="10692191" cy="11401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Proposta de Revisão</a:t>
            </a:r>
          </a:p>
          <a:p>
            <a:pPr algn="l" defTabSz="914126">
              <a:defRPr/>
            </a:pPr>
            <a:r>
              <a:rPr lang="pt-PT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das Finanças das Regiões Autónomas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6FAD4A8-1E39-4377-B874-1256455A0108}"/>
              </a:ext>
            </a:extLst>
          </p:cNvPr>
          <p:cNvSpPr/>
          <p:nvPr/>
        </p:nvSpPr>
        <p:spPr>
          <a:xfrm>
            <a:off x="565343" y="2672324"/>
            <a:ext cx="28868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Comissão Eventual para o Aprofundamento da Autonomia e Reforma do Sistema Político</a:t>
            </a:r>
          </a:p>
        </p:txBody>
      </p:sp>
      <p:sp>
        <p:nvSpPr>
          <p:cNvPr id="10" name="Marcador de Posição do Texto 8">
            <a:extLst>
              <a:ext uri="{FF2B5EF4-FFF2-40B4-BE49-F238E27FC236}">
                <a16:creationId xmlns:a16="http://schemas.microsoft.com/office/drawing/2014/main" id="{A7345534-A930-4E22-AD68-50DAE99A7147}"/>
              </a:ext>
            </a:extLst>
          </p:cNvPr>
          <p:cNvSpPr txBox="1">
            <a:spLocks/>
          </p:cNvSpPr>
          <p:nvPr/>
        </p:nvSpPr>
        <p:spPr bwMode="auto">
          <a:xfrm>
            <a:off x="10632" y="647635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AB20B6C6-42D4-4DCA-8EA7-645C2234166F}"/>
              </a:ext>
            </a:extLst>
          </p:cNvPr>
          <p:cNvSpPr/>
          <p:nvPr/>
        </p:nvSpPr>
        <p:spPr>
          <a:xfrm>
            <a:off x="8659997" y="2703048"/>
            <a:ext cx="253258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 </a:t>
            </a:r>
          </a:p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propostas aprovadas e que constam no Texto Comum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3E658AA5-8664-47F4-B160-BFB9E2EE7714}"/>
              </a:ext>
            </a:extLst>
          </p:cNvPr>
          <p:cNvSpPr/>
          <p:nvPr/>
        </p:nvSpPr>
        <p:spPr>
          <a:xfrm>
            <a:off x="4154816" y="2468985"/>
            <a:ext cx="35057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Partido Social Democrata</a:t>
            </a:r>
          </a:p>
          <a:p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Partido Socialista</a:t>
            </a:r>
          </a:p>
          <a:p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Centro Democrático Social/PP</a:t>
            </a:r>
          </a:p>
          <a:p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Juntos Pelo Povo</a:t>
            </a:r>
          </a:p>
          <a:p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Partido Comunista Português</a:t>
            </a:r>
          </a:p>
        </p:txBody>
      </p:sp>
      <p:sp>
        <p:nvSpPr>
          <p:cNvPr id="15" name="Seta: Divisa 14">
            <a:extLst>
              <a:ext uri="{FF2B5EF4-FFF2-40B4-BE49-F238E27FC236}">
                <a16:creationId xmlns:a16="http://schemas.microsoft.com/office/drawing/2014/main" id="{396CF532-9B4A-410C-BC22-4FE5D93FEE89}"/>
              </a:ext>
            </a:extLst>
          </p:cNvPr>
          <p:cNvSpPr/>
          <p:nvPr/>
        </p:nvSpPr>
        <p:spPr>
          <a:xfrm>
            <a:off x="7792082" y="2773217"/>
            <a:ext cx="505327" cy="1107997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6" name="Seta: Divisa 15">
            <a:extLst>
              <a:ext uri="{FF2B5EF4-FFF2-40B4-BE49-F238E27FC236}">
                <a16:creationId xmlns:a16="http://schemas.microsoft.com/office/drawing/2014/main" id="{2ADE6093-F82E-4843-A56D-AC00A5F1B6E8}"/>
              </a:ext>
            </a:extLst>
          </p:cNvPr>
          <p:cNvSpPr/>
          <p:nvPr/>
        </p:nvSpPr>
        <p:spPr>
          <a:xfrm>
            <a:off x="3517986" y="2677282"/>
            <a:ext cx="505327" cy="1107997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707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-1" y="5889428"/>
            <a:ext cx="12192001" cy="96857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237" y="6025789"/>
            <a:ext cx="1408801" cy="689523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E742A090-224E-4109-B16A-177B01310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931" y="440871"/>
            <a:ext cx="10004137" cy="496388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Marcador de Posição do Texto 8">
            <a:extLst>
              <a:ext uri="{FF2B5EF4-FFF2-40B4-BE49-F238E27FC236}">
                <a16:creationId xmlns:a16="http://schemas.microsoft.com/office/drawing/2014/main" id="{1535284E-53D0-427B-8A10-5851B05199C5}"/>
              </a:ext>
            </a:extLst>
          </p:cNvPr>
          <p:cNvSpPr txBox="1">
            <a:spLocks/>
          </p:cNvSpPr>
          <p:nvPr/>
        </p:nvSpPr>
        <p:spPr bwMode="auto">
          <a:xfrm>
            <a:off x="10632" y="647635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cxnSp>
        <p:nvCxnSpPr>
          <p:cNvPr id="4" name="Conexão reta 3">
            <a:extLst>
              <a:ext uri="{FF2B5EF4-FFF2-40B4-BE49-F238E27FC236}">
                <a16:creationId xmlns:a16="http://schemas.microsoft.com/office/drawing/2014/main" id="{71E06D08-5D12-47BD-8924-24A34914FD33}"/>
              </a:ext>
            </a:extLst>
          </p:cNvPr>
          <p:cNvCxnSpPr/>
          <p:nvPr/>
        </p:nvCxnSpPr>
        <p:spPr>
          <a:xfrm>
            <a:off x="6867525" y="5404756"/>
            <a:ext cx="2219325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257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0" y="5062218"/>
            <a:ext cx="12192001" cy="180795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287" y="5592936"/>
            <a:ext cx="1978941" cy="968572"/>
          </a:xfrm>
          <a:prstGeom prst="rect">
            <a:avLst/>
          </a:prstGeom>
        </p:spPr>
      </p:pic>
      <p:sp>
        <p:nvSpPr>
          <p:cNvPr id="8" name="Título 6">
            <a:extLst>
              <a:ext uri="{FF2B5EF4-FFF2-40B4-BE49-F238E27FC236}">
                <a16:creationId xmlns:a16="http://schemas.microsoft.com/office/drawing/2014/main" id="{7EFB6F07-C3DE-49AC-84AB-2EE8757A9459}"/>
              </a:ext>
            </a:extLst>
          </p:cNvPr>
          <p:cNvSpPr txBox="1">
            <a:spLocks/>
          </p:cNvSpPr>
          <p:nvPr/>
        </p:nvSpPr>
        <p:spPr>
          <a:xfrm>
            <a:off x="141684" y="258335"/>
            <a:ext cx="10831616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126">
              <a:defRPr/>
            </a:pPr>
            <a:r>
              <a:rPr lang="pt-PT" sz="2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Resolução da Assembleia Legislativa da Região Autónoma da Madeira n.º 24/2021/M</a:t>
            </a:r>
            <a:endParaRPr lang="pt-PT" sz="18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914126">
              <a:defRPr/>
            </a:pPr>
            <a:r>
              <a:rPr lang="pt-PT" sz="1100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 comum de revisão à Lei das Finanças das Regiões Autónomas </a:t>
            </a:r>
          </a:p>
          <a:p>
            <a:pPr algn="l" defTabSz="914126">
              <a:defRPr/>
            </a:pPr>
            <a:r>
              <a:rPr lang="pt-PT" sz="2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Marcador de Posição do Texto 8">
            <a:extLst>
              <a:ext uri="{FF2B5EF4-FFF2-40B4-BE49-F238E27FC236}">
                <a16:creationId xmlns:a16="http://schemas.microsoft.com/office/drawing/2014/main" id="{B355A120-0B04-424D-83F4-81716715F0E3}"/>
              </a:ext>
            </a:extLst>
          </p:cNvPr>
          <p:cNvSpPr txBox="1">
            <a:spLocks/>
          </p:cNvSpPr>
          <p:nvPr/>
        </p:nvSpPr>
        <p:spPr bwMode="auto">
          <a:xfrm>
            <a:off x="141684" y="669497"/>
            <a:ext cx="9002732" cy="542558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0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(Lei Orgânica n.º 2/2013, de 2 setembro, alterada pela Lei n.º 82-B/2014, de 31 de dezembro)</a:t>
            </a:r>
            <a:endParaRPr lang="en-US" altLang="pt-PT" sz="8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arcador de Posição do Texto 8">
            <a:extLst>
              <a:ext uri="{FF2B5EF4-FFF2-40B4-BE49-F238E27FC236}">
                <a16:creationId xmlns:a16="http://schemas.microsoft.com/office/drawing/2014/main" id="{0F7F86C1-A8EE-4CAF-98D3-A637A2FF5972}"/>
              </a:ext>
            </a:extLst>
          </p:cNvPr>
          <p:cNvSpPr txBox="1">
            <a:spLocks/>
          </p:cNvSpPr>
          <p:nvPr/>
        </p:nvSpPr>
        <p:spPr bwMode="auto">
          <a:xfrm>
            <a:off x="0" y="6561508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21210F1A-3F8F-4E39-A9FC-983B065F4FD2}"/>
              </a:ext>
            </a:extLst>
          </p:cNvPr>
          <p:cNvSpPr/>
          <p:nvPr/>
        </p:nvSpPr>
        <p:spPr>
          <a:xfrm>
            <a:off x="859254" y="1763317"/>
            <a:ext cx="75329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sz="2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Relacionamento entre o Estado e as Regiões Autónomas</a:t>
            </a:r>
          </a:p>
          <a:p>
            <a:endParaRPr lang="pt-PT" sz="2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E440C79B-0E5F-41BF-BFAA-264666D64666}"/>
              </a:ext>
            </a:extLst>
          </p:cNvPr>
          <p:cNvSpPr/>
          <p:nvPr/>
        </p:nvSpPr>
        <p:spPr>
          <a:xfrm>
            <a:off x="859254" y="2731068"/>
            <a:ext cx="6314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Estabilidade financeira das Regiões Autónomas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3A03CEBE-327D-44C0-9E4A-4D9B5CE5119D}"/>
              </a:ext>
            </a:extLst>
          </p:cNvPr>
          <p:cNvSpPr/>
          <p:nvPr/>
        </p:nvSpPr>
        <p:spPr>
          <a:xfrm>
            <a:off x="859254" y="3402960"/>
            <a:ext cx="18646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Fiscalidade</a:t>
            </a:r>
          </a:p>
        </p:txBody>
      </p:sp>
    </p:spTree>
    <p:extLst>
      <p:ext uri="{BB962C8B-B14F-4D97-AF65-F5344CB8AC3E}">
        <p14:creationId xmlns:p14="http://schemas.microsoft.com/office/powerpoint/2010/main" val="268070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o Texto 8">
            <a:extLst>
              <a:ext uri="{FF2B5EF4-FFF2-40B4-BE49-F238E27FC236}">
                <a16:creationId xmlns:a16="http://schemas.microsoft.com/office/drawing/2014/main" id="{D5445B0E-F4FE-4A3F-9D40-44812223DA6F}"/>
              </a:ext>
            </a:extLst>
          </p:cNvPr>
          <p:cNvSpPr txBox="1">
            <a:spLocks/>
          </p:cNvSpPr>
          <p:nvPr/>
        </p:nvSpPr>
        <p:spPr bwMode="auto">
          <a:xfrm>
            <a:off x="333772" y="5966196"/>
            <a:ext cx="9966325" cy="595312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en-US" altLang="pt-PT" sz="1600" dirty="0">
              <a:solidFill>
                <a:schemeClr val="bg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t-PT" altLang="pt-PT" sz="1600" dirty="0">
                <a:solidFill>
                  <a:schemeClr val="bg1"/>
                </a:solidFill>
              </a:rPr>
              <a:t>(Lei Orgânica n.º 2/2013, de 2 setembro, alterada pela Lei n.º 82-B/2014, de 31 de dezembro)</a:t>
            </a:r>
            <a:endParaRPr lang="en-US" altLang="pt-PT" sz="12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DA986DA-55C0-4087-A444-F8F6B86FB630}"/>
              </a:ext>
            </a:extLst>
          </p:cNvPr>
          <p:cNvSpPr/>
          <p:nvPr/>
        </p:nvSpPr>
        <p:spPr>
          <a:xfrm>
            <a:off x="-1" y="5050045"/>
            <a:ext cx="12192001" cy="180795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0" name="Picture 2" descr="https://www.visitmadeira.pt/Files/Images/VisitMadeira/InfraestruturasCulturaPOIS/Museus/Nucleo-Museologico-do-Palacio-de-Sao-Lourenco/PalaciodeSaolourenco700x360.jpg">
            <a:extLst>
              <a:ext uri="{FF2B5EF4-FFF2-40B4-BE49-F238E27FC236}">
                <a16:creationId xmlns:a16="http://schemas.microsoft.com/office/drawing/2014/main" id="{B09A79FE-7913-4FE4-B1A9-FD62668C3B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23"/>
          <a:stretch/>
        </p:blipFill>
        <p:spPr bwMode="auto">
          <a:xfrm>
            <a:off x="0" y="-17876"/>
            <a:ext cx="12192000" cy="507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2972CAE-88FC-41B6-B689-C95C412F0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287" y="5481910"/>
            <a:ext cx="1978941" cy="968572"/>
          </a:xfrm>
          <a:prstGeom prst="rect">
            <a:avLst/>
          </a:prstGeom>
        </p:spPr>
      </p:pic>
      <p:sp>
        <p:nvSpPr>
          <p:cNvPr id="8" name="Título 6">
            <a:extLst>
              <a:ext uri="{FF2B5EF4-FFF2-40B4-BE49-F238E27FC236}">
                <a16:creationId xmlns:a16="http://schemas.microsoft.com/office/drawing/2014/main" id="{7EFB6F07-C3DE-49AC-84AB-2EE8757A9459}"/>
              </a:ext>
            </a:extLst>
          </p:cNvPr>
          <p:cNvSpPr txBox="1">
            <a:spLocks/>
          </p:cNvSpPr>
          <p:nvPr/>
        </p:nvSpPr>
        <p:spPr>
          <a:xfrm>
            <a:off x="0" y="5559907"/>
            <a:ext cx="8490574" cy="6942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l" defTabSz="914126">
              <a:buAutoNum type="arabicPeriod"/>
              <a:defRPr/>
            </a:pPr>
            <a:r>
              <a:rPr lang="pt-PT" sz="2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Relacionamento entre o Estado e as Regiões Autónomas</a:t>
            </a:r>
          </a:p>
          <a:p>
            <a:pPr marL="1200150" lvl="1" indent="-742950" defTabSz="914126">
              <a:buAutoNum type="arabicPeriod"/>
              <a:defRPr/>
            </a:pPr>
            <a:endParaRPr lang="pt-PT" sz="1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Marcador de Posição do Texto 8">
            <a:extLst>
              <a:ext uri="{FF2B5EF4-FFF2-40B4-BE49-F238E27FC236}">
                <a16:creationId xmlns:a16="http://schemas.microsoft.com/office/drawing/2014/main" id="{B7DC1D1F-4410-42DD-856C-D3763B976610}"/>
              </a:ext>
            </a:extLst>
          </p:cNvPr>
          <p:cNvSpPr txBox="1">
            <a:spLocks/>
          </p:cNvSpPr>
          <p:nvPr/>
        </p:nvSpPr>
        <p:spPr bwMode="auto">
          <a:xfrm>
            <a:off x="0" y="6542114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1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</p:spTree>
    <p:extLst>
      <p:ext uri="{BB962C8B-B14F-4D97-AF65-F5344CB8AC3E}">
        <p14:creationId xmlns:p14="http://schemas.microsoft.com/office/powerpoint/2010/main" val="4029620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FEA222CD-F234-4A59-9156-DF76C30F72F8}"/>
              </a:ext>
            </a:extLst>
          </p:cNvPr>
          <p:cNvSpPr txBox="1"/>
          <p:nvPr/>
        </p:nvSpPr>
        <p:spPr>
          <a:xfrm>
            <a:off x="511693" y="1703068"/>
            <a:ext cx="412138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6.º</a:t>
            </a:r>
          </a:p>
          <a:p>
            <a:pPr algn="ctr"/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 da estabilidade orçamental</a:t>
            </a:r>
          </a:p>
          <a:p>
            <a:pPr algn="ctr"/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1 - A autonomia financeira das regiões autónomas desenvolve-se no quadro do princípio da estabilidade orçamental, que pressupõe uma situação de equilíbrio orçamental e de sustentabilidade financeira das regiões, </a:t>
            </a: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incluindo as responsabilidades contingentes por elas assumidas.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2 - </a:t>
            </a:r>
            <a:r>
              <a:rPr lang="pt-PT" sz="1600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regiões não podem assumir compromissos que coloquem em causa a estabilidade orçamental.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3 - Tanto o Estado como as regiões autónomas contribuem reciprocamente para a realização dos seus objetivos financeiros, no quadro do princípio da estabilidade dos respetivos orçamentos.</a:t>
            </a:r>
          </a:p>
          <a:p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eta: Divisa 7">
            <a:extLst>
              <a:ext uri="{FF2B5EF4-FFF2-40B4-BE49-F238E27FC236}">
                <a16:creationId xmlns:a16="http://schemas.microsoft.com/office/drawing/2014/main" id="{841D967F-A9C8-45E5-99C9-28A6959A983F}"/>
              </a:ext>
            </a:extLst>
          </p:cNvPr>
          <p:cNvSpPr/>
          <p:nvPr/>
        </p:nvSpPr>
        <p:spPr>
          <a:xfrm>
            <a:off x="5373388" y="3245375"/>
            <a:ext cx="1010653" cy="1588169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85182A3-93D9-4538-A1DA-179FBBC86CD0}"/>
              </a:ext>
            </a:extLst>
          </p:cNvPr>
          <p:cNvSpPr txBox="1"/>
          <p:nvPr/>
        </p:nvSpPr>
        <p:spPr>
          <a:xfrm>
            <a:off x="6986326" y="1703068"/>
            <a:ext cx="455595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6º</a:t>
            </a:r>
          </a:p>
          <a:p>
            <a:pPr algn="ctr"/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 da estabilidade orçamental</a:t>
            </a:r>
          </a:p>
          <a:p>
            <a:pPr algn="ctr"/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— A autonomia financeira das regiões autónomas desenvolve -se no quadro do princípio da estabilidade orçamental, que pressupõe, no </a:t>
            </a:r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médio prazo, uma situação próxima do equilíbrio orçamental.</a:t>
            </a:r>
          </a:p>
          <a:p>
            <a:pPr algn="just"/>
            <a:r>
              <a:rPr lang="pt-PT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— (Anterior n.º 3.)</a:t>
            </a:r>
          </a:p>
          <a:p>
            <a:pPr algn="just"/>
            <a:endParaRPr lang="pt-PT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16.º</a:t>
            </a:r>
          </a:p>
          <a:p>
            <a:pPr algn="ctr"/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Equilíbrio orçamental</a:t>
            </a:r>
          </a:p>
          <a:p>
            <a:pPr algn="just"/>
            <a:endParaRPr lang="pt-PT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40.º</a:t>
            </a:r>
          </a:p>
          <a:p>
            <a:pPr algn="ctr"/>
            <a:r>
              <a:rPr lang="pt-PT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Limites à dívida regional</a:t>
            </a:r>
          </a:p>
          <a:p>
            <a:endParaRPr lang="pt-PT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ítulo 6">
            <a:extLst>
              <a:ext uri="{FF2B5EF4-FFF2-40B4-BE49-F238E27FC236}">
                <a16:creationId xmlns:a16="http://schemas.microsoft.com/office/drawing/2014/main" id="{23DCBAC7-B637-47A8-ACE9-D844B6197D64}"/>
              </a:ext>
            </a:extLst>
          </p:cNvPr>
          <p:cNvSpPr txBox="1">
            <a:spLocks/>
          </p:cNvSpPr>
          <p:nvPr/>
        </p:nvSpPr>
        <p:spPr>
          <a:xfrm>
            <a:off x="0" y="76619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 defTabSz="914126">
              <a:buAutoNum type="arabicPeriod"/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Relacionamento entre o Estado e as Regiões Autónomas</a:t>
            </a:r>
          </a:p>
          <a:p>
            <a:pPr algn="l" defTabSz="914126">
              <a:defRPr/>
            </a:pPr>
            <a:r>
              <a:rPr lang="pt-PT" sz="1600" b="1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Princípios</a:t>
            </a:r>
          </a:p>
          <a:p>
            <a:pPr algn="l" defTabSz="914126">
              <a:defRPr/>
            </a:pPr>
            <a:endParaRPr lang="pt-PT" sz="1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454BE794-F705-44DE-8520-337774FB36D1}"/>
              </a:ext>
            </a:extLst>
          </p:cNvPr>
          <p:cNvSpPr/>
          <p:nvPr/>
        </p:nvSpPr>
        <p:spPr>
          <a:xfrm>
            <a:off x="5840153" y="1170201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  <p:sp>
        <p:nvSpPr>
          <p:cNvPr id="14" name="Marcador de Posição do Texto 8">
            <a:extLst>
              <a:ext uri="{FF2B5EF4-FFF2-40B4-BE49-F238E27FC236}">
                <a16:creationId xmlns:a16="http://schemas.microsoft.com/office/drawing/2014/main" id="{D2D6FB02-17FC-4D0E-88BE-8E46F3B58A61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D9B85B16-E02C-4444-A475-C7F3CAA525F1}"/>
              </a:ext>
            </a:extLst>
          </p:cNvPr>
          <p:cNvSpPr/>
          <p:nvPr/>
        </p:nvSpPr>
        <p:spPr>
          <a:xfrm>
            <a:off x="1471621" y="1150898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LFRA, Lei Orgânica n.º 2/2013</a:t>
            </a:r>
          </a:p>
        </p:txBody>
      </p:sp>
    </p:spTree>
    <p:extLst>
      <p:ext uri="{BB962C8B-B14F-4D97-AF65-F5344CB8AC3E}">
        <p14:creationId xmlns:p14="http://schemas.microsoft.com/office/powerpoint/2010/main" val="3352740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9561FBD-6D66-4D85-AF66-2838AD738D94}"/>
              </a:ext>
            </a:extLst>
          </p:cNvPr>
          <p:cNvSpPr/>
          <p:nvPr/>
        </p:nvSpPr>
        <p:spPr>
          <a:xfrm>
            <a:off x="0" y="0"/>
            <a:ext cx="12192000" cy="844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8BAEF36-206C-4F60-8747-6983121F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869" y="200341"/>
            <a:ext cx="977748" cy="478549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685182A3-93D9-4538-A1DA-179FBBC86CD0}"/>
              </a:ext>
            </a:extLst>
          </p:cNvPr>
          <p:cNvSpPr txBox="1"/>
          <p:nvPr/>
        </p:nvSpPr>
        <p:spPr>
          <a:xfrm>
            <a:off x="515551" y="1443841"/>
            <a:ext cx="50895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Artigo 7.º -A</a:t>
            </a:r>
          </a:p>
          <a:p>
            <a:pPr algn="ctr"/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 da autonomia fiscal</a:t>
            </a:r>
          </a:p>
          <a:p>
            <a:pPr algn="ctr"/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regiões autónomas </a:t>
            </a:r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podem adotar medidas específicas de política fiscal </a:t>
            </a: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instrumentos de equilíbrio e de desenvolvimento sustentável, tendo em conta </a:t>
            </a:r>
            <a:r>
              <a:rPr lang="pt-PT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características e os condicionalismos especiais de regiões ultraperiféricas e nos termos da Constituição</a:t>
            </a:r>
            <a:r>
              <a:rPr lang="pt-PT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pt-PT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ítulo 6">
            <a:extLst>
              <a:ext uri="{FF2B5EF4-FFF2-40B4-BE49-F238E27FC236}">
                <a16:creationId xmlns:a16="http://schemas.microsoft.com/office/drawing/2014/main" id="{EBB3FCAE-2437-43F7-9D8A-6ACC3CC60F65}"/>
              </a:ext>
            </a:extLst>
          </p:cNvPr>
          <p:cNvSpPr txBox="1">
            <a:spLocks/>
          </p:cNvSpPr>
          <p:nvPr/>
        </p:nvSpPr>
        <p:spPr>
          <a:xfrm>
            <a:off x="0" y="76619"/>
            <a:ext cx="11680307" cy="822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 defTabSz="914126">
              <a:buAutoNum type="arabicPeriod"/>
              <a:defRPr/>
            </a:pPr>
            <a:r>
              <a:rPr lang="pt-PT" sz="1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Relacionamento entre o Estado e as Regiões Autónomas</a:t>
            </a:r>
          </a:p>
          <a:p>
            <a:pPr defTabSz="914126">
              <a:defRPr/>
            </a:pPr>
            <a:r>
              <a:rPr lang="pt-PT" sz="1400" b="1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pt-PT" sz="1800" b="1" i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Princípios</a:t>
            </a:r>
          </a:p>
          <a:p>
            <a:pPr algn="l" defTabSz="914126">
              <a:defRPr/>
            </a:pPr>
            <a:endParaRPr lang="pt-PT" sz="1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Marcador de Posição do Texto 8">
            <a:extLst>
              <a:ext uri="{FF2B5EF4-FFF2-40B4-BE49-F238E27FC236}">
                <a16:creationId xmlns:a16="http://schemas.microsoft.com/office/drawing/2014/main" id="{8089894A-8563-4DA2-8619-00A7044DF0F0}"/>
              </a:ext>
            </a:extLst>
          </p:cNvPr>
          <p:cNvSpPr txBox="1">
            <a:spLocks/>
          </p:cNvSpPr>
          <p:nvPr/>
        </p:nvSpPr>
        <p:spPr bwMode="auto">
          <a:xfrm>
            <a:off x="0" y="6516435"/>
            <a:ext cx="9002732" cy="529891"/>
          </a:xfrm>
          <a:prstGeom prst="rect">
            <a:avLst/>
          </a:prstGeom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pt-PT" altLang="pt-PT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Ponta Delgada, Açores, 21 de fevereiro de 2022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38022334-219F-4CF6-B818-BFC43E3E3E89}"/>
              </a:ext>
            </a:extLst>
          </p:cNvPr>
          <p:cNvSpPr/>
          <p:nvPr/>
        </p:nvSpPr>
        <p:spPr>
          <a:xfrm>
            <a:off x="-376045" y="2489777"/>
            <a:ext cx="66247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1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Resolução ALRAM nº 24/2021/M</a:t>
            </a:r>
          </a:p>
        </p:txBody>
      </p:sp>
      <p:pic>
        <p:nvPicPr>
          <p:cNvPr id="1026" name="Picture 2" descr="Orçamento da Região 2022">
            <a:extLst>
              <a:ext uri="{FF2B5EF4-FFF2-40B4-BE49-F238E27FC236}">
                <a16:creationId xmlns:a16="http://schemas.microsoft.com/office/drawing/2014/main" id="{E89618EA-7F02-4F98-BBD2-498CE39EC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430" y="1807730"/>
            <a:ext cx="3558003" cy="3635351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052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</TotalTime>
  <Words>3419</Words>
  <Application>Microsoft Office PowerPoint</Application>
  <PresentationFormat>Ecrã Panorâmico</PresentationFormat>
  <Paragraphs>295</Paragraphs>
  <Slides>24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tahoma</vt:lpstr>
      <vt:lpstr>trebuchet ms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Vera Coelho</dc:creator>
  <cp:lastModifiedBy>Jaime Filipe</cp:lastModifiedBy>
  <cp:revision>203</cp:revision>
  <cp:lastPrinted>2022-02-19T16:00:31Z</cp:lastPrinted>
  <dcterms:created xsi:type="dcterms:W3CDTF">2022-02-17T15:10:37Z</dcterms:created>
  <dcterms:modified xsi:type="dcterms:W3CDTF">2022-02-19T16:00:35Z</dcterms:modified>
</cp:coreProperties>
</file>